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70" r:id="rId5"/>
    <p:sldId id="272" r:id="rId6"/>
    <p:sldId id="259" r:id="rId7"/>
    <p:sldId id="260" r:id="rId8"/>
    <p:sldId id="299" r:id="rId9"/>
    <p:sldId id="281" r:id="rId10"/>
    <p:sldId id="282" r:id="rId11"/>
    <p:sldId id="261" r:id="rId12"/>
    <p:sldId id="262" r:id="rId13"/>
    <p:sldId id="283" r:id="rId14"/>
    <p:sldId id="285" r:id="rId15"/>
    <p:sldId id="286" r:id="rId16"/>
    <p:sldId id="287" r:id="rId17"/>
    <p:sldId id="258" r:id="rId18"/>
    <p:sldId id="300" r:id="rId19"/>
    <p:sldId id="301" r:id="rId20"/>
    <p:sldId id="263" r:id="rId21"/>
    <p:sldId id="264" r:id="rId22"/>
    <p:sldId id="273" r:id="rId23"/>
    <p:sldId id="275" r:id="rId24"/>
    <p:sldId id="296" r:id="rId25"/>
    <p:sldId id="265" r:id="rId26"/>
    <p:sldId id="277" r:id="rId27"/>
    <p:sldId id="278" r:id="rId28"/>
    <p:sldId id="297" r:id="rId29"/>
    <p:sldId id="266" r:id="rId30"/>
    <p:sldId id="288" r:id="rId31"/>
    <p:sldId id="289" r:id="rId32"/>
    <p:sldId id="267" r:id="rId33"/>
    <p:sldId id="298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>
        <p:scale>
          <a:sx n="94" d="100"/>
          <a:sy n="94" d="100"/>
        </p:scale>
        <p:origin x="-88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96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971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68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158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08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75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83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82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597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842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68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5397-D055-4EC0-A70D-576438FCCB37}" type="datetimeFigureOut">
              <a:rPr lang="hu-HU" smtClean="0"/>
              <a:t>2016.11.17.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E17A-8C29-467A-8F9E-0FB26DF32D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51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692696"/>
            <a:ext cx="80648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Változások a történelem érettségi feladattípusaiban és értékelésében 2017-től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pPr algn="r"/>
            <a:r>
              <a:rPr lang="hu-HU" dirty="0" smtClean="0"/>
              <a:t>Dr. Boronkai Szabolcs</a:t>
            </a:r>
          </a:p>
          <a:p>
            <a:pPr algn="r"/>
            <a:r>
              <a:rPr lang="hu-HU" dirty="0"/>
              <a:t>t</a:t>
            </a:r>
            <a:r>
              <a:rPr lang="hu-HU" dirty="0" smtClean="0"/>
              <a:t>örténelemtanár</a:t>
            </a:r>
          </a:p>
          <a:p>
            <a:pPr algn="r"/>
            <a:r>
              <a:rPr lang="hu-HU" dirty="0" smtClean="0"/>
              <a:t>Szilágyi Erzsébet Gimnázium</a:t>
            </a:r>
          </a:p>
          <a:p>
            <a:pPr algn="r"/>
            <a:r>
              <a:rPr lang="hu-HU" dirty="0"/>
              <a:t>a</a:t>
            </a:r>
            <a:r>
              <a:rPr lang="hu-HU" dirty="0" smtClean="0"/>
              <a:t>z érettségi tételkészítő bizottság tagja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00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8698" y="764704"/>
            <a:ext cx="89526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latin typeface="Lucida Handwriting" panose="03010101010101010101" pitchFamily="66" charset="0"/>
              </a:rPr>
              <a:t>Az </a:t>
            </a:r>
            <a:r>
              <a:rPr lang="hu-HU" dirty="0">
                <a:latin typeface="Lucida Handwriting" panose="03010101010101010101" pitchFamily="66" charset="0"/>
              </a:rPr>
              <a:t>első világháború az Osztrák–Magyar Monarchia Szerbiának küldött hadüzenetével (1914. július 28.) </a:t>
            </a: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idő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latin typeface="Lucida Handwriting" panose="03010101010101010101" pitchFamily="66" charset="0"/>
              </a:rPr>
              <a:t>vette kezdetét. A Monarchia és Szerbia viszonyának elmérgesedése vezetett ahhoz, hogy egy szerb nacionalista meggyilkolta a Monarchia Szarajevóba </a:t>
            </a: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tér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dirty="0">
                <a:latin typeface="Lucida Handwriting" panose="03010101010101010101" pitchFamily="66" charset="0"/>
              </a:rPr>
              <a:t>látogató trónörökösét, Ferenc Ferdinándot, ami miatt a Monarchia ultimátumot küldött Szerbiának. Az ultimátum Szerbia függetlenségét sértő feltételeket tartalmazott</a:t>
            </a:r>
            <a:r>
              <a:rPr lang="hu-HU" i="1" dirty="0">
                <a:latin typeface="Lucida Handwriting" panose="03010101010101010101" pitchFamily="66" charset="0"/>
              </a:rPr>
              <a:t> </a:t>
            </a:r>
            <a:r>
              <a:rPr lang="hu-HU" dirty="0">
                <a:latin typeface="Lucida Handwriting" panose="03010101010101010101" pitchFamily="66" charset="0"/>
              </a:rPr>
              <a:t>(például a merénylők felkutatására vonatkozóan). </a:t>
            </a: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E1</a:t>
            </a:r>
            <a:r>
              <a:rPr lang="hu-HU" dirty="0" smtClean="0">
                <a:latin typeface="Lucida Handwriting" panose="03010101010101010101" pitchFamily="66" charset="0"/>
              </a:rPr>
              <a:t> </a:t>
            </a:r>
            <a:r>
              <a:rPr lang="hu-HU" dirty="0">
                <a:latin typeface="Lucida Handwriting" panose="03010101010101010101" pitchFamily="66" charset="0"/>
              </a:rPr>
              <a:t>A szerb kormány, – amelyet Oroszország a támogatásáról biztosított –, visszautasította az ultimátumot. Ezt követően került sor a hadüzenetre, amellyel kapcsolatban a döntő szót az Osztrák–Magyar Monarchia uralkodója, Ferenc József mondta ki. </a:t>
            </a:r>
            <a:r>
              <a:rPr lang="hu-HU" b="1" dirty="0" smtClean="0">
                <a:solidFill>
                  <a:srgbClr val="FF0000"/>
                </a:solidFill>
                <a:latin typeface="+mj-lt"/>
              </a:rPr>
              <a:t>E2</a:t>
            </a:r>
            <a:r>
              <a:rPr lang="hu-HU" b="1" dirty="0" smtClean="0">
                <a:latin typeface="+mj-lt"/>
              </a:rPr>
              <a:t> </a:t>
            </a:r>
            <a:r>
              <a:rPr lang="hu-HU" dirty="0">
                <a:latin typeface="Lucida Handwriting" panose="03010101010101010101" pitchFamily="66" charset="0"/>
              </a:rPr>
              <a:t>Kiáltványában a szerbek ellenséges magatartásával indokolta a hadüzenetet, a belgrádi kormányra hárítva ezzel a </a:t>
            </a:r>
            <a:r>
              <a:rPr lang="hu-HU" dirty="0" smtClean="0">
                <a:latin typeface="Lucida Handwriting" panose="03010101010101010101" pitchFamily="66" charset="0"/>
              </a:rPr>
              <a:t>felelősséget. </a:t>
            </a:r>
            <a:r>
              <a:rPr lang="hu-HU" b="1" dirty="0" smtClean="0">
                <a:solidFill>
                  <a:srgbClr val="FF0000"/>
                </a:solidFill>
              </a:rPr>
              <a:t>F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51720" y="80429"/>
            <a:ext cx="4460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Itemek</a:t>
            </a:r>
            <a:r>
              <a:rPr lang="hu-HU" sz="2800" b="1" dirty="0" smtClean="0"/>
              <a:t> jelölése az esszékben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4148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440673"/>
              </p:ext>
            </p:extLst>
          </p:nvPr>
        </p:nvGraphicFramePr>
        <p:xfrm>
          <a:off x="179512" y="1124744"/>
          <a:ext cx="8712968" cy="512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20280"/>
                <a:gridCol w="5544616"/>
                <a:gridCol w="6480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Feladatmegértés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globális értékelés</a:t>
                      </a:r>
                      <a:endParaRPr lang="hu-H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2</a:t>
                      </a:r>
                      <a:endParaRPr lang="hu-H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Tér és idő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T1</a:t>
                      </a:r>
                      <a:r>
                        <a:rPr lang="hu-HU" sz="2400" dirty="0">
                          <a:effectLst/>
                        </a:rPr>
                        <a:t> idő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T2</a:t>
                      </a:r>
                      <a:r>
                        <a:rPr lang="hu-HU" sz="2400" dirty="0">
                          <a:effectLst/>
                        </a:rPr>
                        <a:t> tér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Kommunikáció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K1</a:t>
                      </a:r>
                      <a:r>
                        <a:rPr lang="hu-HU" sz="2400" dirty="0">
                          <a:effectLst/>
                        </a:rPr>
                        <a:t> általános fogalmak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K2</a:t>
                      </a:r>
                      <a:r>
                        <a:rPr lang="hu-HU" sz="2400" dirty="0">
                          <a:effectLst/>
                        </a:rPr>
                        <a:t> konkrét fogalmak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K3</a:t>
                      </a:r>
                      <a:r>
                        <a:rPr lang="hu-HU" sz="2400" dirty="0">
                          <a:effectLst/>
                        </a:rPr>
                        <a:t> nyelvhelyesség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Forrás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F1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F2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F3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Események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E1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E2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E3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E4</a:t>
                      </a:r>
                      <a:r>
                        <a:rPr lang="hu-HU" sz="2400" dirty="0">
                          <a:effectLst/>
                        </a:rPr>
                        <a:t> önálló ismeret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Összesen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33</a:t>
                      </a:r>
                      <a:endParaRPr lang="hu-H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193" y="40802"/>
            <a:ext cx="379738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Középszint, hosszú esszé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ahoma" pitchFamily="34" charset="0"/>
              </a:rPr>
              <a:t>3 forrás + 4 esemény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29448"/>
              </p:ext>
            </p:extLst>
          </p:nvPr>
        </p:nvGraphicFramePr>
        <p:xfrm>
          <a:off x="179512" y="537671"/>
          <a:ext cx="8784976" cy="6096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20280"/>
                <a:gridCol w="5544616"/>
                <a:gridCol w="7200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Feladatmegértés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globális értékelés</a:t>
                      </a:r>
                      <a:endParaRPr lang="hu-H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4</a:t>
                      </a:r>
                      <a:endParaRPr lang="hu-H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Tér és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T1</a:t>
                      </a:r>
                      <a:r>
                        <a:rPr lang="hu-HU" sz="2000" dirty="0">
                          <a:effectLst/>
                        </a:rPr>
                        <a:t>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T2</a:t>
                      </a:r>
                      <a:r>
                        <a:rPr lang="hu-HU" sz="2000" dirty="0">
                          <a:effectLst/>
                        </a:rPr>
                        <a:t> tér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T3</a:t>
                      </a:r>
                      <a:r>
                        <a:rPr lang="hu-HU" sz="2000" dirty="0">
                          <a:effectLst/>
                        </a:rPr>
                        <a:t> tér vagy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Kommunikáció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K1</a:t>
                      </a:r>
                      <a:r>
                        <a:rPr lang="hu-HU" sz="2000" dirty="0">
                          <a:effectLst/>
                        </a:rPr>
                        <a:t> általános fogalmak 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K2</a:t>
                      </a:r>
                      <a:r>
                        <a:rPr lang="hu-HU" sz="2000" dirty="0">
                          <a:effectLst/>
                        </a:rPr>
                        <a:t> konkrét fogalmak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K3</a:t>
                      </a:r>
                      <a:r>
                        <a:rPr lang="hu-HU" sz="2000" dirty="0">
                          <a:effectLst/>
                        </a:rPr>
                        <a:t> szabatos fogalmazás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K4</a:t>
                      </a:r>
                      <a:r>
                        <a:rPr lang="hu-HU" sz="2000" dirty="0">
                          <a:effectLst/>
                        </a:rPr>
                        <a:t> árnyaltság, több szempontúság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K5</a:t>
                      </a:r>
                      <a:r>
                        <a:rPr lang="hu-HU" sz="2000" dirty="0">
                          <a:effectLst/>
                        </a:rPr>
                        <a:t> szerkesztés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Forrás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F1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F2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F3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F4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Események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E1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E2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E3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E4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E5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E6</a:t>
                      </a:r>
                      <a:r>
                        <a:rPr lang="hu-HU" sz="2000" dirty="0">
                          <a:effectLst/>
                        </a:rPr>
                        <a:t> önálló ismeret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Összesen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50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1465" y="14451"/>
            <a:ext cx="70217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Középszint, szóbeli			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4 forrás + 6 esemény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12486"/>
            <a:ext cx="9036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b="1" dirty="0" smtClean="0"/>
              <a:t>Témakör</a:t>
            </a:r>
            <a:r>
              <a:rPr lang="hu-HU" sz="1400" b="1" dirty="0"/>
              <a:t>: Politikai intézmények, eszmék, </a:t>
            </a:r>
            <a:r>
              <a:rPr lang="hu-HU" sz="1400" b="1" dirty="0" smtClean="0"/>
              <a:t>ideológiák		</a:t>
            </a:r>
            <a:r>
              <a:rPr lang="hu-HU" sz="2000" b="1" dirty="0" smtClean="0"/>
              <a:t>Középszintű szóbeli tétel</a:t>
            </a:r>
          </a:p>
          <a:p>
            <a:pPr algn="just"/>
            <a:r>
              <a:rPr lang="hu-HU" sz="1400" b="1" dirty="0" smtClean="0"/>
              <a:t>Résztéma</a:t>
            </a:r>
            <a:r>
              <a:rPr lang="hu-HU" sz="1400" b="1" dirty="0"/>
              <a:t>: Magyarország a Horthy-korszakban</a:t>
            </a:r>
            <a:endParaRPr lang="hu-HU" sz="1400" dirty="0"/>
          </a:p>
          <a:p>
            <a:pPr algn="just"/>
            <a:r>
              <a:rPr lang="hu-HU" sz="1400" b="1" dirty="0" smtClean="0"/>
              <a:t>Feladat</a:t>
            </a:r>
            <a:r>
              <a:rPr lang="hu-HU" sz="1400" b="1" dirty="0"/>
              <a:t>: Mutassa be a források és ismeretei segítségével Magyarország politikai rendszerét és külpolitikai helyzetét Bethlen István miniszterelnöksége idején! Válaszában elemezze, miként járultak hozzá Bethlen bel- és külpolitikai lépései a rendszer megszilárdulásához!</a:t>
            </a:r>
            <a:r>
              <a:rPr lang="hu-HU" sz="14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 smtClean="0"/>
              <a:t>Mutassa </a:t>
            </a:r>
            <a:r>
              <a:rPr lang="hu-HU" sz="1400" dirty="0"/>
              <a:t>be a rendszer fő vonásait (államforma / államfői hatalom, ideológiai háttér)!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dirty="0"/>
              <a:t>Mutassa be a pártviszonyokat és az országgyűlést érintő lényegesebb intézkedéseket!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dirty="0"/>
              <a:t>Mutassa be Magyarország külpolitikai helyzetét!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dirty="0"/>
              <a:t>Értékelje Bethlen politikájának jelentőségét!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0481" name="image01.jpg" descr="Keresztény_Nemzeti_Egyesülés_Párt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5" y="2240290"/>
            <a:ext cx="290512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15" y="6524188"/>
            <a:ext cx="51125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Kormánypárti plakát a rendszer születésének időszakából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31840" y="2122983"/>
            <a:ext cx="5914047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„Az értekezlet megállapodik abban, hogy […] a politikai gyülekezési jogot valamennyi pártra nézve egyenlő elbánás mellett a kormány visszaállítja. […] A kibocsátandó rendeletben e politikai gyűlések tartása engedélyhez köttetik. Az engedély csakis zárt vagy elkerített helyen tartandó gyűlésekre szólhat; utcai tüntető felvonulások, szabad ég alatti gyűlések a mai viszonyokra tekintettel egyelőre nem engedélyezhetők. […]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Az értekezlet </a:t>
            </a:r>
            <a:r>
              <a:rPr kumimoji="0" lang="hu-HU" altLang="hu-H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egyetértőleg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 megállapodik abban, hogy a szakszervezetek […] jóváhagyott alapszabályaikban körülírt működésüket akadálytalanul folytathatják. […] Ezzel szemben azonban a szociáldemokrata munkásság kiküldöttei tudomásul veszik […] hogy a nagy vasutak (M.Á.V. stb.) zökkenés nélküli munkájával összekapcsolt nagy érdekekre tekintettel ezek személyzetének körében semmiféle szakszervezeti mozgalmat nem engedélyez. […]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A szociáldemokrata párt kötelezi magát, hogy […] a külföldi mérsékelt szociáldemokrata körökkel való összeköttetéseit felhasználja, hogy […] a külföld Magyarországról a valóságnak megfelelő képet nyerjen. […] Belpolitikai téren szakít a liberális blokkal; […] az oktobrista [kommunista] elemek támogatásától tartózkodik. […]. Köztársasági propagandát nem űz.” </a:t>
            </a:r>
            <a:r>
              <a:rPr kumimoji="0" lang="hu-HU" altLang="hu-H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(Jegyzőkönyv a kormány és a szociáldemokrata küldöttek megbeszéléséről – az ún. Bethlen–Peyer-paktum, 1921)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357301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„A magyar kormány körében nagy fontosságot tulajdonítanak annak, hogy a Népszövetség kebelében magyar megbízott képviselheti Magyarország érdekeit a kisebbségi jogok védelmében […]. A magyar kormány egyik legnagyobb gondja az elszakított területeken élő magyarság megvédése. A Népszövetségbe való felvétel előtt a magyar vezető politikusoknak nem volt kellő lehetőségük arra, hogy e kényes kérdésről tájékoztassák a világ közvéleményét. […] A Népszövetség mostani közgyűlésén Bánffy Miklós gróf, magyar külügyminiszter Magyarország felvétele után nyomban meg is ragadta az alkalmat, hogy a szövetség rendelkezésére bocsássa azokat az okmányokat, amelyekből a többi állam kiküldöttei is tájékozódhatnak, hogy milyen sorsban él jelenleg a Romániának, Csehországnak és Jugoszláviának ítélt területen lakó hárommilliónyi magyarság. […] </a:t>
            </a:r>
            <a:endParaRPr lang="hu-HU" altLang="hu-HU" sz="1400" dirty="0">
              <a:latin typeface="Calibri" panose="020F0502020204030204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Magyarországnak az is javára szolgálhat, hogy a szövetségben képviselt különböző államok megbízottaival érintkezhetik, tárgyalhat és eszmét cserélhet. Ez már azért is fontos, mert a mostani pénzügyi helyzet mellett Magyarország nem tarthat diplomáciai képviselőt mindazokban az országokban, amelyek a szövetségben helyet foglalnak.” </a:t>
            </a:r>
            <a:r>
              <a:rPr kumimoji="0" lang="hu-HU" altLang="hu-H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(A Magyar Távirati Iroda összefoglalója egy francia lap budapesti tudósítójának cikkéről, 1922)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304900"/>
              </p:ext>
            </p:extLst>
          </p:nvPr>
        </p:nvGraphicFramePr>
        <p:xfrm>
          <a:off x="179512" y="404664"/>
          <a:ext cx="8496944" cy="269900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08112"/>
                <a:gridCol w="3240360"/>
                <a:gridCol w="2124236"/>
                <a:gridCol w="2124236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választójog minimális feltételeinek és a választásra jogosultak arányának változása Magyarországon (1920–22)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1920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1922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nők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életkor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24 év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30 év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műveltség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írni-olvasni tudás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az elemi népiskola 6 osztályának elvégzése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férfiak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életkor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24 év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24 év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műveltség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–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az elemi népiskola 4 osztályának elvégzése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a választásra jogosultak aránya a 24 éven felüli lakosságon belül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74,6 %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58,4 %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választásra jogosulta aránya a teljes népességen belül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40 %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28,4 %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7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33456"/>
              </p:ext>
            </p:extLst>
          </p:nvPr>
        </p:nvGraphicFramePr>
        <p:xfrm>
          <a:off x="179512" y="692696"/>
          <a:ext cx="8856984" cy="597636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6064"/>
                <a:gridCol w="7848872"/>
                <a:gridCol w="432048"/>
              </a:tblGrid>
              <a:tr h="67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Műveletek tartalmak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Pont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202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Feladatmegértés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 vizsgázó alapvetően a politikai rendszer fő vonásait és a külpolitikai helyzetet mutatja be Bethlen István miniszterelnöksége idején. A válasz a források felhasználásával lényegi összefüggéseket tár fel.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0–4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6752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Tájékozódás térben és időben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T1</a:t>
                      </a:r>
                      <a:r>
                        <a:rPr lang="hu-HU" sz="1100" dirty="0">
                          <a:effectLst/>
                        </a:rPr>
                        <a:t> Rögzíti, hogy Bethlen István 1921 és 1931 között volt miniszterelnök.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</a:rPr>
                        <a:t>0–2</a:t>
                      </a:r>
                      <a:endParaRPr lang="hu-HU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6752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T2</a:t>
                      </a:r>
                      <a:r>
                        <a:rPr lang="hu-HU" sz="1100" dirty="0">
                          <a:effectLst/>
                        </a:rPr>
                        <a:t> Utal a trianoni béke területi következményeire.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0–2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33761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T3</a:t>
                      </a:r>
                      <a:r>
                        <a:rPr lang="hu-HU" sz="1100" dirty="0">
                          <a:effectLst/>
                        </a:rPr>
                        <a:t> Rögzíti a téma egy további térbeli elemét (pl. a trianoni határok csak Bethlen miniszterelnöksége kezdetén váltak véglegessé, Sopronban és környékén népszavazást tartottak, IV. Károly híveit a budaörsi csatában győzték le, a kisantantnak nevezett szövetséget Csehszlovákia, Románia és a Szerb–Horvát–Szlovén Királyság / Jugoszlávia alkotta). 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0–2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135045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Kommunikáció, a szaknyelv alkalmazása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K1</a:t>
                      </a:r>
                      <a:r>
                        <a:rPr lang="hu-HU" sz="1100" dirty="0">
                          <a:effectLst/>
                        </a:rPr>
                        <a:t> Előadásában szakszerűen használja a következő általános történelmi fogalmakat: pl. konzervatív, kormánypárt, választójog, szövetség / szerződés.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>
                          <a:effectLst/>
                        </a:rPr>
                        <a:t>0–2</a:t>
                      </a:r>
                      <a:endParaRPr lang="hu-HU" sz="11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1688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K2</a:t>
                      </a:r>
                      <a:r>
                        <a:rPr lang="hu-HU" sz="1100" dirty="0">
                          <a:effectLst/>
                        </a:rPr>
                        <a:t> Előadásában szakszerűen használja a következő konkrét történelmi fogalmakat: pl. ellenforradalom / ellenforradalmi rendszer, konszolidáció, revízió, Nemzetek Szövetsége / Népszövetség.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0–2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6752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K3</a:t>
                      </a:r>
                      <a:r>
                        <a:rPr lang="hu-HU" sz="1100" dirty="0">
                          <a:effectLst/>
                        </a:rPr>
                        <a:t> Egész mondatokban, folyamatosan fejti ki gondolatait, szabatosan fogalmaz.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0–2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6752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K4</a:t>
                      </a:r>
                      <a:r>
                        <a:rPr lang="hu-HU" sz="1100" dirty="0">
                          <a:effectLst/>
                        </a:rPr>
                        <a:t> Megállapításai árnyaltak, több szempontúak.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0–2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1012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K5</a:t>
                      </a:r>
                      <a:r>
                        <a:rPr lang="hu-HU" sz="1100" dirty="0">
                          <a:effectLst/>
                        </a:rPr>
                        <a:t> Felelete koherens, szerkesztett szöveg, felépítése logikus, arányosan igazodik a téma kifejtéséhez.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0–2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47266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Ismeretszerzés, a források használata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F1</a:t>
                      </a:r>
                      <a:r>
                        <a:rPr lang="hu-HU" sz="1100" dirty="0">
                          <a:effectLst/>
                        </a:rPr>
                        <a:t> Értelmezi a plakát legalább két lényegi elemét (pl. a felirat és a kereszt a kereszténység győzelmére utal, a nemzeti színű zászló / a képen látható alak öltözete a nemzeti hagyományokra, a ledöntött szobor a kommunisták felett aratott győzelemre), és tesz egy érdemi megállapítást erre vonatkozóan (pl. a kormánypárt a keresztény és nemzeti / konzervatív értékeket állította középpontba, az ellenforradalmi rendszer elítélte a proletárforradalmat / és az azt megelőző polgári demokratikus / őszirózsás forradalmat).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57394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F2</a:t>
                      </a:r>
                      <a:r>
                        <a:rPr lang="hu-HU" sz="1100" dirty="0">
                          <a:effectLst/>
                        </a:rPr>
                        <a:t> Rögzíti a kompromisszum egy lényegi elemét (pl. a kormány biztosította a gyülekezési jogot, de csak zárt helyen / az utcai tüntetéseket megtiltotta, lehetővé tette szakszervezetek alapítását, kivéve egyes ágazatokat, engedte a szociáldemokrata párt működését, de tiltotta a kormány érdekével alapvetően ellentétes tevékenységeket), és tesz egy érdemi megállapítást erre vonatkozóan (pl. Bethlen a legjelentősebb ellenzéki erő korlátozásával megerősítette a kormánypárt helyzetét, fennmaradt a többpártrendszer, de a parlamentarizmus csak korlátozottan működött, az alapvető szabadságjogok csak korlátozottan érvényesültek).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104127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F3</a:t>
                      </a:r>
                      <a:r>
                        <a:rPr lang="hu-HU" sz="1100" dirty="0">
                          <a:effectLst/>
                        </a:rPr>
                        <a:t> Rögzít legalább két lényegi tényt a táblázat alapján (pl. életkori,vagyoni, műveltségi cenzushoz kötötték a választójogot, a nőknek is volt választójoga, a nők szigorúbb feltételek mellett kaptak választójogot, a választójog feltételei Bethlen miniszterelnöksége idején szigorodtak, csökkent a választásra jogosultak aránya), és tesz egy érdemi megállapítást erre vonatkozóan (pl. Bethlen először rendeletet adott ki, majd az ez alapján választott országgyűlés fogadott el törvényt a választójogról; a választójog feltételeinek szigorítása – a nyílt szavazás részleges visszaállításával / a többségi rendszerrel együtt a kormánypárt súlyát növelte; fiatalabb, iskolázatlanabb, tehát könnyebben befolyásolhatónak gondolt rétegek szorultak ki a választójogból; ettől a Habsburg-pártiak / szélsőséges nézeteket támogatók visszaszorulását remélték).   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339752" y="96485"/>
            <a:ext cx="391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Javítási útmutató az esszékhez igazodik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543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40175"/>
              </p:ext>
            </p:extLst>
          </p:nvPr>
        </p:nvGraphicFramePr>
        <p:xfrm>
          <a:off x="107504" y="1484784"/>
          <a:ext cx="8856984" cy="544286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6064"/>
                <a:gridCol w="7848872"/>
                <a:gridCol w="432048"/>
              </a:tblGrid>
              <a:tr h="1285307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Eseményeket alakító tényezők feltárása, kritikai és problémaközpontú gondolkodás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E1</a:t>
                      </a:r>
                      <a:r>
                        <a:rPr lang="hu-HU" sz="1200" dirty="0">
                          <a:effectLst/>
                        </a:rPr>
                        <a:t> Rögzít egy tény az államformára vagy az államfőre vonatkozóan (pl. Magyarország államformája király nélküli királyság volt, Horthy Miklós volt a kormányzó), és tesz egy érdemi megállapítást erre vonatkozóan (pl. a nemzetközi tiltakozás miatt a Habsburgok nem térhettek vissza a magyar trónra, IV. Károly kétszer is kísérletet tett a magyar trón visszaszerzésére, Bethlen az első királypuccs után lett miniszterelnök, a második királypuccs után hatályon kívül helyezték a Pragmatica </a:t>
                      </a:r>
                      <a:r>
                        <a:rPr lang="hu-HU" sz="1200" dirty="0" err="1">
                          <a:effectLst/>
                        </a:rPr>
                        <a:t>Sanctiót</a:t>
                      </a:r>
                      <a:r>
                        <a:rPr lang="hu-HU" sz="1200" dirty="0">
                          <a:effectLst/>
                        </a:rPr>
                        <a:t> / megtörtént a Habsburgok trónfosztása, Horthy hadseregének / az antant támogatásának köszönhette hatalomra jutását; szinte uralkodói jogkörrel rendelkezett). 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9157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E2</a:t>
                      </a:r>
                      <a:r>
                        <a:rPr lang="hu-HU" sz="1200" dirty="0">
                          <a:effectLst/>
                        </a:rPr>
                        <a:t> Rögzíti a felsőház visszaállítását, és tesz egy érdemi megállapítást erre vonatkozóan (pl. ezzel – a dualista korszakhoz hasonlóan – újra kétkamarás lett az országgyűlés; a méltóság / kinevezés alapján bekerült tagok a rendszer konzervatív jellegét erősítették) vagy rögzíti a szélsőségek kiszorítását a politikai életből, és tesz egy érdemi megállapítást erre vonatkozóan (pl. a kommunistákat már korábban betiltották, a szélsőséges különítményeket feloszlatták; ez javította Magyarország külpolitikai helyzetét).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6868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E3</a:t>
                      </a:r>
                      <a:r>
                        <a:rPr lang="hu-HU" sz="1200" dirty="0">
                          <a:effectLst/>
                        </a:rPr>
                        <a:t> Rögzíti, hogy Bethlen erős kormánypártot (Egységes Párt) hozott létre, és tesz egy érdemi megállapítást erre vonatkozóan (pl. híveivel együtt belépett a Kisgazdapártba, egyes kisgazdák a földreform végrehajtása érdekében együttműködtek vele, ezzel átmenetileg megszűnt az önálló Kisgazdapárt).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6868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E4</a:t>
                      </a:r>
                      <a:r>
                        <a:rPr lang="hu-HU" sz="1200" dirty="0">
                          <a:effectLst/>
                        </a:rPr>
                        <a:t> Rögzíti, hogy a kormány fő külpolitikai célja a békés revízió volt, és tesz egy érdemi megállapítást erre vonatkozóan (pl. az antant hatalmak elutasították a békerendszer felülvizsgálatát, Bethlen barátsági szerződést írt alá a békerendszerrel szintén elégedetlen Olaszországgal). 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6868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E5</a:t>
                      </a:r>
                      <a:r>
                        <a:rPr lang="hu-HU" sz="1200" dirty="0">
                          <a:effectLst/>
                        </a:rPr>
                        <a:t> Rögzíti, hogy Bethlen konszolidálta (megszilárdította) a rendszert / Magyarország helyzetét, és tesz egy érdemi megállapítást erre vonatkozóan (pl. Magyarország kilábalt a világháborús vereséget / a trianoni békét követő válságból, a politikai konszolidáció a gazdasági konszolidációval párhuzamosan zajlott, a konszolidációnak a gazdasági világválság vetett véget). 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2289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E6</a:t>
                      </a:r>
                      <a:r>
                        <a:rPr lang="hu-HU" sz="1100" dirty="0">
                          <a:effectLst/>
                        </a:rPr>
                        <a:t> Önálló ismereteivel, helyes megállapításaival kiegészíti és alátámasztja elemzését.</a:t>
                      </a:r>
                      <a:endParaRPr lang="hu-H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228938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i="1" dirty="0">
                          <a:effectLst/>
                        </a:rPr>
                        <a:t>Ugyanaz a válasz nem fogadható el két külön tartalmi elem (forráshasználat, eseményeket alakító tényezők) pontozásánál is.</a:t>
                      </a:r>
                      <a:endParaRPr lang="hu-HU" sz="11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893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A FELADATBAN ELÉRHETŐ ÖSSZPONTSZÁM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50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  <a:tr h="22893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ELÉRHETŐ VIZSGAPONTSZÁM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50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26519"/>
              </p:ext>
            </p:extLst>
          </p:nvPr>
        </p:nvGraphicFramePr>
        <p:xfrm>
          <a:off x="107504" y="-27384"/>
          <a:ext cx="8856984" cy="151216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76064"/>
                <a:gridCol w="7848872"/>
                <a:gridCol w="432048"/>
              </a:tblGrid>
              <a:tr h="1512168">
                <a:tc>
                  <a:txBody>
                    <a:bodyPr/>
                    <a:lstStyle/>
                    <a:p>
                      <a:endParaRPr lang="hu-HU" sz="1100" dirty="0"/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</a:rPr>
                        <a:t>F4</a:t>
                      </a:r>
                      <a:r>
                        <a:rPr lang="hu-HU" sz="1200" dirty="0">
                          <a:effectLst/>
                        </a:rPr>
                        <a:t> Rögzíti a forrás lényegét (pl. Magyarországot felvették a Népszövetségbe, ezzel lehetősége nyílt felvetni a kisebbségi kérdést / kapcsolatokat teremteni más államokkal; a magyar kormány fontos külpolitikai célja volt a határon túli magyarok védelme, és erre a Népszövetség keretei közt nyílt lehetősége), és tesz egy érdemi megállapítást erre vonatkozóan (pl. a magyar kormány törekedett az elszigeteltség enyhítésére, Bethlen a győztes hatalmakkal való kapcsolatok rendezésére törekedett, a szomszédos – kisantant – államokkal rossz volt Magyarország kapcsolata, Magyarország / a magyar kisebbség kiszolgáltatott helyzetben volt a szomszédos államok kormányaival szemben, a békeszerződésben foglaltak ellenére sem sikerült érvényesíteni a kisebbségek jogait).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0–3</a:t>
                      </a:r>
                      <a:endParaRPr lang="hu-HU" sz="11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213" marR="92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5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5408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Írásbeli, emelt szint</a:t>
            </a:r>
            <a:endParaRPr lang="hu-HU" dirty="0" smtClean="0"/>
          </a:p>
        </p:txBody>
      </p:sp>
      <p:sp>
        <p:nvSpPr>
          <p:cNvPr id="3" name="Téglalap 2"/>
          <p:cNvSpPr/>
          <p:nvPr/>
        </p:nvSpPr>
        <p:spPr>
          <a:xfrm>
            <a:off x="323528" y="515719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dirty="0">
                <a:solidFill>
                  <a:srgbClr val="FF0000"/>
                </a:solidFill>
              </a:rPr>
              <a:t>Régi rövid egyetemes</a:t>
            </a:r>
          </a:p>
          <a:p>
            <a:pPr lvl="0"/>
            <a:r>
              <a:rPr lang="hu-HU" sz="2400" dirty="0">
                <a:solidFill>
                  <a:srgbClr val="00B050"/>
                </a:solidFill>
              </a:rPr>
              <a:t>Új rövid egyetemes		</a:t>
            </a:r>
            <a:r>
              <a:rPr lang="hu-HU" sz="2400" dirty="0">
                <a:solidFill>
                  <a:srgbClr val="CC9900"/>
                </a:solidFill>
              </a:rPr>
              <a:t>Korszakokon átívelő komplex</a:t>
            </a:r>
          </a:p>
          <a:p>
            <a:pPr lvl="0"/>
            <a:r>
              <a:rPr lang="hu-HU" sz="2400" dirty="0">
                <a:solidFill>
                  <a:srgbClr val="00B050"/>
                </a:solidFill>
              </a:rPr>
              <a:t>Régi hosszú magyar		</a:t>
            </a:r>
            <a:r>
              <a:rPr lang="hu-HU" sz="2400" dirty="0">
                <a:solidFill>
                  <a:srgbClr val="CC9900"/>
                </a:solidFill>
              </a:rPr>
              <a:t>Összehasonlító komplex</a:t>
            </a:r>
          </a:p>
          <a:p>
            <a:pPr lvl="0"/>
            <a:r>
              <a:rPr lang="hu-HU" sz="2400" dirty="0">
                <a:solidFill>
                  <a:srgbClr val="FF0000"/>
                </a:solidFill>
              </a:rPr>
              <a:t>Új hosszú magyar</a:t>
            </a:r>
            <a:r>
              <a:rPr lang="hu-HU" sz="2400" dirty="0">
                <a:solidFill>
                  <a:prstClr val="black"/>
                </a:solidFill>
              </a:rPr>
              <a:t>				</a:t>
            </a:r>
          </a:p>
        </p:txBody>
      </p:sp>
      <p:sp>
        <p:nvSpPr>
          <p:cNvPr id="4" name="Téglalap 3"/>
          <p:cNvSpPr/>
          <p:nvPr/>
        </p:nvSpPr>
        <p:spPr>
          <a:xfrm>
            <a:off x="353492" y="3861048"/>
            <a:ext cx="8322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Rövid esszé: 10 pont (20 vizsgapont felezve)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Hosszú esszé: 18 pont (36 vizsgapont felezve)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Komplex esszé: 22 pont (44 vizsgapont felezve)</a:t>
            </a:r>
            <a:endParaRPr lang="hu-HU" sz="2400" dirty="0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53492" y="2924943"/>
            <a:ext cx="8200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2 rövid egyetemes, 2 hosszú magyar és 2 komplex esszéből kell egyet-egyet választani</a:t>
            </a:r>
          </a:p>
        </p:txBody>
      </p:sp>
      <p:sp>
        <p:nvSpPr>
          <p:cNvPr id="6" name="Téglalap 5"/>
          <p:cNvSpPr/>
          <p:nvPr/>
        </p:nvSpPr>
        <p:spPr>
          <a:xfrm>
            <a:off x="323528" y="2144623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Komplex tesztfeladat: 6-10 pont</a:t>
            </a:r>
          </a:p>
        </p:txBody>
      </p:sp>
      <p:sp>
        <p:nvSpPr>
          <p:cNvPr id="7" name="Téglalap 6"/>
          <p:cNvSpPr/>
          <p:nvPr/>
        </p:nvSpPr>
        <p:spPr>
          <a:xfrm>
            <a:off x="323528" y="1033835"/>
            <a:ext cx="8200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100 pont:	tesztek 50 pont és 100 perc</a:t>
            </a:r>
          </a:p>
          <a:p>
            <a:pPr lvl="0"/>
            <a:r>
              <a:rPr lang="hu-HU" sz="2400" dirty="0">
                <a:solidFill>
                  <a:prstClr val="black"/>
                </a:solidFill>
              </a:rPr>
              <a:t>		esszék 50 pont és 140 perc</a:t>
            </a:r>
          </a:p>
        </p:txBody>
      </p:sp>
    </p:spTree>
    <p:extLst>
      <p:ext uri="{BB962C8B-B14F-4D97-AF65-F5344CB8AC3E}">
        <p14:creationId xmlns:p14="http://schemas.microsoft.com/office/powerpoint/2010/main" val="4863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23528" y="476672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/>
              <a:t>A feladat az 1848-as magyar forradalomhoz kapcsolódik.</a:t>
            </a:r>
            <a:endParaRPr lang="hu-HU" sz="1400" dirty="0"/>
          </a:p>
          <a:p>
            <a:r>
              <a:rPr lang="hu-HU" sz="1400" b="1" dirty="0"/>
              <a:t>Oldja meg a feladatokat a forrás és ismeretei segítségével!</a:t>
            </a:r>
            <a:endParaRPr lang="hu-HU" sz="1400" dirty="0"/>
          </a:p>
          <a:p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„2. Felelős </a:t>
            </a:r>
            <a:r>
              <a:rPr lang="hu-HU" sz="1400" dirty="0" err="1"/>
              <a:t>ministeriumot</a:t>
            </a:r>
            <a:r>
              <a:rPr lang="hu-HU" sz="1400" dirty="0"/>
              <a:t> Buda-Pesten.</a:t>
            </a:r>
          </a:p>
          <a:p>
            <a:r>
              <a:rPr lang="hu-HU" sz="1400" dirty="0"/>
              <a:t>3. </a:t>
            </a:r>
            <a:r>
              <a:rPr lang="hu-HU" sz="1400" dirty="0" err="1"/>
              <a:t>Évenkinti</a:t>
            </a:r>
            <a:r>
              <a:rPr lang="hu-HU" sz="1400" dirty="0"/>
              <a:t> országgyűlést Pesten.</a:t>
            </a:r>
          </a:p>
          <a:p>
            <a:r>
              <a:rPr lang="hu-HU" sz="1400" dirty="0"/>
              <a:t>4. Törvény előtti egyenlőséget polgári és vallási tekintetben.</a:t>
            </a:r>
          </a:p>
          <a:p>
            <a:r>
              <a:rPr lang="hu-HU" sz="1400" dirty="0"/>
              <a:t>5. Nemzeti őrsereg.</a:t>
            </a:r>
          </a:p>
          <a:p>
            <a:r>
              <a:rPr lang="hu-HU" sz="1400" dirty="0"/>
              <a:t>6. Közös teherviselés.</a:t>
            </a:r>
          </a:p>
          <a:p>
            <a:r>
              <a:rPr lang="hu-HU" sz="1400" dirty="0"/>
              <a:t>7. Úrbéri viszonyok megszüntetése.</a:t>
            </a:r>
          </a:p>
          <a:p>
            <a:r>
              <a:rPr lang="hu-HU" sz="1400" dirty="0"/>
              <a:t>8. Esküdtszék, képviselet egyenlőség alapján.</a:t>
            </a:r>
          </a:p>
          <a:p>
            <a:r>
              <a:rPr lang="hu-HU" sz="1400" dirty="0"/>
              <a:t>9. Nemzeti Bank.</a:t>
            </a:r>
          </a:p>
          <a:p>
            <a:r>
              <a:rPr lang="hu-HU" sz="1400" dirty="0"/>
              <a:t>10. A katonaság esküdjék fel az alkotmányra, magyar katonáinkat ne vigyék külföldre, a külföldieket vigyék el tőlünk.” (</a:t>
            </a:r>
            <a:r>
              <a:rPr lang="hu-HU" sz="1400" i="1" dirty="0"/>
              <a:t>Részletek a 12 pontból</a:t>
            </a:r>
            <a:r>
              <a:rPr lang="hu-HU" sz="1400" dirty="0"/>
              <a:t>)</a:t>
            </a:r>
          </a:p>
          <a:p>
            <a:r>
              <a:rPr lang="hu-HU" sz="1400" dirty="0"/>
              <a:t/>
            </a:r>
            <a:br>
              <a:rPr lang="hu-HU" sz="1400" dirty="0"/>
            </a:br>
            <a:r>
              <a:rPr lang="hu-HU" sz="1400" b="1" dirty="0"/>
              <a:t>a) Sorolja be a 12 pont kiválasztott részleteiben felsorolt követeléseket témájuk alapján! Írja a követelések sorszámát a táblázat megfelelő mezőibe! </a:t>
            </a:r>
            <a:r>
              <a:rPr lang="hu-HU" sz="1400" i="1" dirty="0"/>
              <a:t>Minden pontot csak egy helyre írhat be. </a:t>
            </a:r>
            <a:r>
              <a:rPr lang="hu-HU" sz="1400" dirty="0"/>
              <a:t>(Elemenként 0,5 pont.)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051720" y="-14560"/>
            <a:ext cx="3759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Emelt szintű komplex tesztfeladat</a:t>
            </a:r>
            <a:endParaRPr lang="hu-HU" sz="2000" b="1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38223"/>
              </p:ext>
            </p:extLst>
          </p:nvPr>
        </p:nvGraphicFramePr>
        <p:xfrm>
          <a:off x="971600" y="4221088"/>
          <a:ext cx="6761765" cy="1859280"/>
        </p:xfrm>
        <a:graphic>
          <a:graphicData uri="http://schemas.openxmlformats.org/drawingml/2006/table">
            <a:tbl>
              <a:tblPr/>
              <a:tblGrid>
                <a:gridCol w="4673533"/>
                <a:gridCol w="720080"/>
                <a:gridCol w="720080"/>
                <a:gridCol w="648072"/>
              </a:tblGrid>
              <a:tr h="1770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Téma</a:t>
                      </a: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Pontok sorszáma</a:t>
                      </a:r>
                      <a:endParaRPr lang="hu-HU" sz="140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A) Polgári alkotmányos államszervezet kialakítása</a:t>
                      </a: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B) Polgári társadalom és jogegyenlőség megteremtése</a:t>
                      </a: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C) Nemzeti függetlenségi törekvések</a:t>
                      </a: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19250" y="2582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692752"/>
              </p:ext>
            </p:extLst>
          </p:nvPr>
        </p:nvGraphicFramePr>
        <p:xfrm>
          <a:off x="899592" y="1556792"/>
          <a:ext cx="6924278" cy="1859280"/>
        </p:xfrm>
        <a:graphic>
          <a:graphicData uri="http://schemas.openxmlformats.org/drawingml/2006/table">
            <a:tbl>
              <a:tblPr/>
              <a:tblGrid>
                <a:gridCol w="5412110"/>
                <a:gridCol w="1512168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Leírás</a:t>
                      </a: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Téma betűjele</a:t>
                      </a:r>
                      <a:endParaRPr lang="hu-HU" sz="140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Az áprilisi törvényekben nem szabályozták megfelelően.</a:t>
                      </a: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>
                          <a:effectLst/>
                        </a:rPr>
                        <a:t/>
                      </a:r>
                      <a:br>
                        <a:rPr lang="hu-HU" sz="1400">
                          <a:effectLst/>
                        </a:rPr>
                      </a:br>
                      <a:endParaRPr lang="hu-HU" sz="140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Az áprilisi törvényekben szabályozták, ám a szabadságharc bukásával visszavonták.</a:t>
                      </a: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Az áprilisi törvényekben szabályozták, és a szabadságharc bukása után is érvényben maradt.</a:t>
                      </a: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u-HU" sz="1400" dirty="0">
                          <a:effectLst/>
                        </a:rPr>
                        <a:t/>
                      </a:r>
                      <a:br>
                        <a:rPr lang="hu-HU" sz="1400" dirty="0">
                          <a:effectLst/>
                        </a:rPr>
                      </a:br>
                      <a:endParaRPr lang="hu-HU" sz="1400" dirty="0">
                        <a:effectLst/>
                      </a:endParaRPr>
                    </a:p>
                  </a:txBody>
                  <a:tcPr marL="76200" marR="762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908720"/>
            <a:ext cx="8424936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 Állapítsa meg, hogy a fenti követeléscsoportok (témák) közül melyikre melyik leírás igaz! Írja a témák betűjelét a táblázat megfelelő mezőibe!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(Elemenként 0,5 pont.)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40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altLang="hu-H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 Mit jelent a “külföld” kifejezés a 10. pontban?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(1 pont.) ………………………………...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d) Írjon egy-egy konkrét példát arra, miben nem érvényesült az egyenlőség 1848 előtt “polgári és vallási tekintetben”! 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(Elemenként 1 pont.)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Polgári tekintetben: …………………………………………………………………………….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Vallási tekintetben: ……………………………………………………………………………..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155679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/>
              <a:t>100/1997</a:t>
            </a:r>
            <a:r>
              <a:rPr lang="hu-HU" sz="2400" dirty="0"/>
              <a:t> Kormányrendelet módosítása </a:t>
            </a:r>
            <a:r>
              <a:rPr lang="hu-HU" sz="2400" b="1" dirty="0"/>
              <a:t>36/2015</a:t>
            </a:r>
            <a:r>
              <a:rPr lang="hu-HU" sz="2400" dirty="0"/>
              <a:t> Kormányrendelet </a:t>
            </a:r>
            <a:endParaRPr lang="hu-HU" sz="2400" dirty="0" smtClean="0"/>
          </a:p>
          <a:p>
            <a:pPr algn="just"/>
            <a:r>
              <a:rPr lang="hu-HU" sz="2400" dirty="0" smtClean="0"/>
              <a:t>(</a:t>
            </a:r>
            <a:r>
              <a:rPr lang="hu-HU" sz="2400" dirty="0"/>
              <a:t>érettségi </a:t>
            </a:r>
            <a:r>
              <a:rPr lang="hu-HU" sz="2400" dirty="0" smtClean="0"/>
              <a:t>vizsgaszabályzat és általános követelmények)</a:t>
            </a:r>
          </a:p>
          <a:p>
            <a:pPr algn="just"/>
            <a:endParaRPr lang="hu-HU" sz="2400" dirty="0" smtClean="0"/>
          </a:p>
          <a:p>
            <a:pPr algn="just"/>
            <a:endParaRPr lang="hu-HU" sz="2400" dirty="0"/>
          </a:p>
          <a:p>
            <a:pPr algn="just"/>
            <a:r>
              <a:rPr lang="hu-HU" sz="2400" b="1" dirty="0"/>
              <a:t>40/2002</a:t>
            </a:r>
            <a:r>
              <a:rPr lang="hu-HU" sz="2400" dirty="0"/>
              <a:t> OM rendelet módosítása </a:t>
            </a:r>
            <a:r>
              <a:rPr lang="hu-HU" sz="2400" b="1" dirty="0"/>
              <a:t>33/2015</a:t>
            </a:r>
            <a:r>
              <a:rPr lang="hu-HU" sz="2400" dirty="0"/>
              <a:t> EMMI rendelet </a:t>
            </a:r>
            <a:endParaRPr lang="hu-HU" sz="2400" dirty="0" smtClean="0"/>
          </a:p>
          <a:p>
            <a:pPr algn="just"/>
            <a:r>
              <a:rPr lang="hu-HU" sz="2400" dirty="0" smtClean="0"/>
              <a:t>(részletes </a:t>
            </a:r>
            <a:r>
              <a:rPr lang="hu-HU" sz="2400" dirty="0"/>
              <a:t>érettségi vizsgakövetelmények)</a:t>
            </a:r>
          </a:p>
        </p:txBody>
      </p:sp>
    </p:spTree>
    <p:extLst>
      <p:ext uri="{BB962C8B-B14F-4D97-AF65-F5344CB8AC3E}">
        <p14:creationId xmlns:p14="http://schemas.microsoft.com/office/powerpoint/2010/main" val="7872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93492"/>
              </p:ext>
            </p:extLst>
          </p:nvPr>
        </p:nvGraphicFramePr>
        <p:xfrm>
          <a:off x="467544" y="2132856"/>
          <a:ext cx="8280920" cy="3657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0020"/>
                <a:gridCol w="4716804"/>
                <a:gridCol w="86409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Feladatmegértés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globális értékelés</a:t>
                      </a:r>
                      <a:endParaRPr lang="hu-H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2</a:t>
                      </a:r>
                      <a:endParaRPr lang="hu-H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Tér és idő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T</a:t>
                      </a:r>
                      <a:endParaRPr lang="hu-H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Kommunikáció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K1</a:t>
                      </a:r>
                      <a:r>
                        <a:rPr lang="hu-HU" sz="2400" dirty="0">
                          <a:effectLst/>
                        </a:rPr>
                        <a:t> általános és konkrét fogalmak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K2</a:t>
                      </a:r>
                      <a:r>
                        <a:rPr lang="hu-HU" sz="2400" dirty="0">
                          <a:effectLst/>
                        </a:rPr>
                        <a:t> nyelvhelyesség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Forrás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F1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F2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Események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E1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E2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Összesen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20</a:t>
                      </a:r>
                      <a:endParaRPr lang="hu-H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Felezés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10</a:t>
                      </a:r>
                      <a:endParaRPr lang="hu-H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83498" y="404664"/>
            <a:ext cx="37082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Emelt szint, rövid esszé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itchFamily="34" charset="0"/>
                <a:cs typeface="Tahoma" pitchFamily="34" charset="0"/>
              </a:rPr>
              <a:t>2 forrás + 2 esemény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169145"/>
              </p:ext>
            </p:extLst>
          </p:nvPr>
        </p:nvGraphicFramePr>
        <p:xfrm>
          <a:off x="179512" y="826975"/>
          <a:ext cx="8658599" cy="58521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0020"/>
                <a:gridCol w="5382515"/>
                <a:gridCol w="57606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Feladatmegértés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globális értékelés</a:t>
                      </a:r>
                      <a:endParaRPr lang="hu-H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2</a:t>
                      </a:r>
                      <a:endParaRPr lang="hu-H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Tér és idő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T1</a:t>
                      </a:r>
                      <a:r>
                        <a:rPr lang="hu-HU" sz="2400" dirty="0">
                          <a:effectLst/>
                        </a:rPr>
                        <a:t> idő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T2</a:t>
                      </a:r>
                      <a:r>
                        <a:rPr lang="hu-HU" sz="2400" dirty="0">
                          <a:effectLst/>
                        </a:rPr>
                        <a:t> tér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Kommunikáció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K1</a:t>
                      </a:r>
                      <a:r>
                        <a:rPr lang="hu-HU" sz="2400" dirty="0">
                          <a:effectLst/>
                        </a:rPr>
                        <a:t> általános fogalmak 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K2</a:t>
                      </a:r>
                      <a:r>
                        <a:rPr lang="hu-HU" sz="2400" dirty="0">
                          <a:effectLst/>
                        </a:rPr>
                        <a:t> konkrét fogalmak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K3</a:t>
                      </a:r>
                      <a:r>
                        <a:rPr lang="hu-HU" sz="2400" dirty="0">
                          <a:effectLst/>
                        </a:rPr>
                        <a:t> nyelvhelyesség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Forrás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F1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F2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F3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F4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Események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E1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E2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E3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E4</a:t>
                      </a:r>
                      <a:r>
                        <a:rPr lang="hu-HU" sz="2400" dirty="0">
                          <a:effectLst/>
                        </a:rPr>
                        <a:t> önálló ismeret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Összesen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36</a:t>
                      </a:r>
                      <a:endParaRPr lang="hu-H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Felezés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18</a:t>
                      </a:r>
                      <a:endParaRPr lang="hu-H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39752" y="-99392"/>
            <a:ext cx="38520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Emelt</a:t>
            </a:r>
            <a:r>
              <a:rPr kumimoji="0" lang="hu-HU" altLang="hu-H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 szint, h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osszú esszé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itchFamily="34" charset="0"/>
                <a:cs typeface="Tahoma" pitchFamily="34" charset="0"/>
              </a:rPr>
              <a:t>4 forrás + 4 esemény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837" y="495171"/>
            <a:ext cx="91074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b="1" dirty="0"/>
              <a:t>A feladat Magyarország XX. századi gazdaságtörténetéhez kapcsolódik. </a:t>
            </a:r>
            <a:endParaRPr lang="hu-HU" sz="1400" dirty="0"/>
          </a:p>
          <a:p>
            <a:pPr algn="just"/>
            <a:r>
              <a:rPr lang="hu-HU" sz="1400" b="1" dirty="0"/>
              <a:t>Mutassa be a források és ismeretei segítségével a tulajdonviszonyok és a gazdasági szervezet változásait Magyarországon 1945 és 2004 között a következő szempontok alapján:</a:t>
            </a:r>
            <a:endParaRPr lang="hu-H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a tulajdonviszonyok változása a háború után,</a:t>
            </a:r>
            <a:endParaRPr lang="hu-H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a kommunista diktatúra gazdasági szervezetének kialakítása és az ezzel kapcsolatos tulajdoni változások,</a:t>
            </a:r>
            <a:endParaRPr lang="hu-H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gazdasági reformkísérlet a szocializmus idején,</a:t>
            </a:r>
            <a:endParaRPr lang="hu-H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a rendszerváltáshoz kapcsolódó gazdaságszervezeti és tulajdonjogi változások!</a:t>
            </a:r>
            <a:endParaRPr lang="hu-HU" sz="1400" dirty="0"/>
          </a:p>
        </p:txBody>
      </p:sp>
      <p:sp>
        <p:nvSpPr>
          <p:cNvPr id="3" name="Téglalap 2"/>
          <p:cNvSpPr/>
          <p:nvPr/>
        </p:nvSpPr>
        <p:spPr>
          <a:xfrm>
            <a:off x="1187624" y="3350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prstClr val="black"/>
                </a:solidFill>
              </a:rPr>
              <a:t>Emelt szintű komplex esszé – </a:t>
            </a:r>
            <a:r>
              <a:rPr lang="hu-HU" sz="2000" b="1" dirty="0">
                <a:solidFill>
                  <a:prstClr val="black"/>
                </a:solidFill>
              </a:rPr>
              <a:t>korszakokon </a:t>
            </a:r>
            <a:r>
              <a:rPr lang="hu-HU" sz="2000" b="1" dirty="0" smtClean="0">
                <a:solidFill>
                  <a:prstClr val="black"/>
                </a:solidFill>
              </a:rPr>
              <a:t>átívelő</a:t>
            </a:r>
            <a:endParaRPr lang="hu-HU" sz="2000" b="1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44967"/>
              </p:ext>
            </p:extLst>
          </p:nvPr>
        </p:nvGraphicFramePr>
        <p:xfrm>
          <a:off x="251520" y="2095609"/>
          <a:ext cx="4248472" cy="23469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84176"/>
                <a:gridCol w="1296144"/>
                <a:gridCol w="136815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magyar földbirtokeloszlás a teljes termőterület %-ában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Birtokméret (hold)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1935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1947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0–5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10,1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17,9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5–10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9,2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21,1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10–20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12,6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17,3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20–50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13,5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14,7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50–100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6,5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8,1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100–200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5,0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4,</a:t>
                      </a:r>
                      <a:r>
                        <a:rPr lang="hu-HU" sz="1400" dirty="0" err="1">
                          <a:effectLst/>
                        </a:rPr>
                        <a:t>4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200–1000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13,2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8,4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1000–3000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7,8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4,9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3000 felett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22,1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3,2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05335"/>
              </p:ext>
            </p:extLst>
          </p:nvPr>
        </p:nvGraphicFramePr>
        <p:xfrm>
          <a:off x="4932040" y="2116734"/>
          <a:ext cx="3672408" cy="23469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152128"/>
                <a:gridCol w="1152128"/>
                <a:gridCol w="1368152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háztáji gazdaságok termelése a teljes mezőgazdasági termelés %-ában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1965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1976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Kukorica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68,5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66,3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Burgonya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58,6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54,3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Zöldségfélék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49,2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50,8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Gyümölcsök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50,1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49,8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Bor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50,7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43,2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Sertés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60,3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62,2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Tehéntej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77,8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72,7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Tyúktojás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57,6</a:t>
                      </a:r>
                      <a:endParaRPr lang="hu-HU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52,6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070" y="4653136"/>
            <a:ext cx="871296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„A reform mindenekelőtt a gazdasági mechanizmusunknak, ezen belül a gazdaságirányítás rendszerének a reformja, ugyanakkor szorosan összefügg pártunk gazdaságpolitikájával, s annak továbbfejlesztésére irányul. […] Népgazdaságunkban a mainál nagyobb teret biztosítunk - államilag megszabott keretek között - a vállalatok gazdasági versenyének, amely a gazdaságosabban dolgozó, a vevők igényeit jobban kielégítő vállalatok gyorsabb fejlődésére vezet. Főként fogyasztási cikkek termelésében és értékesítésében célszerű lehetővé tenni az állami vállalatok közötti, valamint az állami vállalatok és szövetkezetek közötti versenyt, leginkább a szolgáltatások terén pedig a magánszektorral folytatott versenyt is.” (</a:t>
            </a:r>
            <a:r>
              <a:rPr kumimoji="0" lang="hu-HU" altLang="hu-H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Az MSZMP Központi Bizottságának határozata, 1966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)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1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4337" name="image01.png" descr="http://index.hu/assets/static/chart/11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42100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4574" y="4039117"/>
            <a:ext cx="88924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„Részleges kárpótlás (a továbbiakban: kárpótlás) illeti meg azokat a természetes személyeket, akiknek magántulajdona az állam által 1939. május 1-jét követően alkotott, az 1. és 2. számú mellékletben felsorolt jogszabályok alkalmazása által sérelmet szenvedett. […]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A kijelölt termőföldek árverés útján kerülnek a kárpótlásra jogosultak részére értékesítésre. […]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Az árverésen az őt megillető kárpótlási jegyekkel az a kárpótlásra jogosult vehet részt,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a) akinek az elvett termőföldje a szövetkezet tulajdonában vagy használatában van,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b) aki a termőföldet árverező szövetkezetnek 1991. január 1-jén és az árverés időpontjában is tagja, […]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c) akinek 1991. június 1-jén abban a községben, városban volt az állandó lakóhelye, ahol az árverező szövetkezet termőföldterülete van.” (</a:t>
            </a:r>
            <a:r>
              <a:rPr kumimoji="0" lang="hu-HU" altLang="hu-H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Az 1991. évi XXV. törvény</a:t>
            </a:r>
            <a:r>
              <a:rPr kumimoji="0" lang="hu-HU" altLang="hu-H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Quattrocento" charset="0"/>
                <a:cs typeface="Quattrocento" charset="0"/>
              </a:rPr>
              <a:t>)</a:t>
            </a:r>
            <a:endParaRPr kumimoji="0" lang="hu-HU" altLang="hu-H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98100" y="26064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a tulajdonviszonyok változása a háború után,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98100" y="11967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a kommunista diktatúra gazdasági szervezetének kialakítása és az ezzel kapcsolatos tulajdoni változások,</a:t>
            </a:r>
          </a:p>
          <a:p>
            <a:pPr lvl="1" algn="just"/>
            <a:r>
              <a:rPr lang="hu-HU" b="1" dirty="0"/>
              <a:t>	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22934" y="342900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gazdasági reformkísérlet a szocializmus idején,	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95938" y="436510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a rendszerváltáshoz kapcsolódó gazdaságszervezeti és tulajdonjogi változások!</a:t>
            </a:r>
          </a:p>
          <a:p>
            <a:pPr algn="just"/>
            <a:r>
              <a:rPr lang="hu-HU" b="1" dirty="0"/>
              <a:t>	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547664" y="629980"/>
            <a:ext cx="148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F1 földreform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547664" y="1844824"/>
            <a:ext cx="109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F2 háztáji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547664" y="3828411"/>
            <a:ext cx="2972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F3 új gazdasági mechanizmus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547664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b="1" dirty="0">
                <a:solidFill>
                  <a:srgbClr val="FF0000"/>
                </a:solidFill>
              </a:rPr>
              <a:t>F4 privatizáció</a:t>
            </a:r>
          </a:p>
          <a:p>
            <a:pPr algn="just"/>
            <a:r>
              <a:rPr lang="hu-HU" b="1" dirty="0" smtClean="0">
                <a:solidFill>
                  <a:srgbClr val="FF0000"/>
                </a:solidFill>
              </a:rPr>
              <a:t>F5 </a:t>
            </a:r>
            <a:r>
              <a:rPr lang="hu-HU" b="1" dirty="0">
                <a:solidFill>
                  <a:srgbClr val="FF0000"/>
                </a:solidFill>
              </a:rPr>
              <a:t>föld reprivatizációja</a:t>
            </a:r>
          </a:p>
        </p:txBody>
      </p:sp>
      <p:sp>
        <p:nvSpPr>
          <p:cNvPr id="10" name="Téglalap 9"/>
          <p:cNvSpPr/>
          <p:nvPr/>
        </p:nvSpPr>
        <p:spPr>
          <a:xfrm>
            <a:off x="1115616" y="2145220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b="1" dirty="0">
                <a:solidFill>
                  <a:srgbClr val="FF0000"/>
                </a:solidFill>
              </a:rPr>
              <a:t>E1 államosítás</a:t>
            </a:r>
          </a:p>
          <a:p>
            <a:pPr lvl="1"/>
            <a:r>
              <a:rPr lang="hu-HU" b="1" dirty="0" smtClean="0">
                <a:solidFill>
                  <a:srgbClr val="FF0000"/>
                </a:solidFill>
              </a:rPr>
              <a:t>E2 </a:t>
            </a:r>
            <a:r>
              <a:rPr lang="hu-HU" b="1" dirty="0">
                <a:solidFill>
                  <a:srgbClr val="FF0000"/>
                </a:solidFill>
              </a:rPr>
              <a:t>kollektivizálás</a:t>
            </a:r>
          </a:p>
          <a:p>
            <a:pPr lvl="1"/>
            <a:r>
              <a:rPr lang="hu-HU" b="1" dirty="0" smtClean="0">
                <a:solidFill>
                  <a:srgbClr val="FF0000"/>
                </a:solidFill>
              </a:rPr>
              <a:t>E3 </a:t>
            </a:r>
            <a:r>
              <a:rPr lang="hu-HU" b="1" dirty="0">
                <a:solidFill>
                  <a:srgbClr val="FF0000"/>
                </a:solidFill>
              </a:rPr>
              <a:t>tervgazdaság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547664" y="5373216"/>
            <a:ext cx="1713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E4 piacgazdaság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547664" y="6309320"/>
            <a:ext cx="183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E5 önálló ismeret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83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28295"/>
              </p:ext>
            </p:extLst>
          </p:nvPr>
        </p:nvGraphicFramePr>
        <p:xfrm>
          <a:off x="95036" y="802745"/>
          <a:ext cx="8869452" cy="57912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0020"/>
                <a:gridCol w="5377344"/>
                <a:gridCol w="79208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Feladatmegértés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globális értékelés</a:t>
                      </a:r>
                      <a:endParaRPr lang="hu-H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2</a:t>
                      </a:r>
                      <a:endParaRPr lang="hu-H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Tér és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T1</a:t>
                      </a:r>
                      <a:r>
                        <a:rPr lang="hu-HU" sz="2000" dirty="0">
                          <a:effectLst/>
                        </a:rPr>
                        <a:t>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T2</a:t>
                      </a:r>
                      <a:r>
                        <a:rPr lang="hu-HU" sz="2000" dirty="0">
                          <a:effectLst/>
                        </a:rPr>
                        <a:t> tér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T3</a:t>
                      </a:r>
                      <a:r>
                        <a:rPr lang="hu-HU" sz="2000" dirty="0">
                          <a:effectLst/>
                        </a:rPr>
                        <a:t> tér vagy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Kommunikáció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K1</a:t>
                      </a:r>
                      <a:r>
                        <a:rPr lang="hu-HU" sz="2000" dirty="0">
                          <a:effectLst/>
                        </a:rPr>
                        <a:t> általános fogalmak 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K2</a:t>
                      </a:r>
                      <a:r>
                        <a:rPr lang="hu-HU" sz="2000" dirty="0">
                          <a:effectLst/>
                        </a:rPr>
                        <a:t> konkrét fogalmak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K3</a:t>
                      </a:r>
                      <a:r>
                        <a:rPr lang="hu-HU" sz="2000" dirty="0">
                          <a:effectLst/>
                        </a:rPr>
                        <a:t> nyelvhelyesség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Forrás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F1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F2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F3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F4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F5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Események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E1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E2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E3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E4</a:t>
                      </a:r>
                      <a:r>
                        <a:rPr lang="hu-HU" sz="2000" dirty="0">
                          <a:effectLst/>
                        </a:rPr>
                        <a:t> rögzítés (1), megállapítás (2)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E5</a:t>
                      </a:r>
                      <a:r>
                        <a:rPr lang="hu-HU" sz="2000" dirty="0">
                          <a:effectLst/>
                        </a:rPr>
                        <a:t> önálló ismeret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3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Összesen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44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Felezés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22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036" y="-121127"/>
            <a:ext cx="87129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Emelt szint, komplex esszé – korszakokon átívelő</a:t>
            </a:r>
            <a:endParaRPr lang="hu-HU" altLang="hu-HU" sz="2800" b="1" dirty="0">
              <a:latin typeface="Calibri" panose="020F0502020204030204" pitchFamily="34" charset="0"/>
              <a:ea typeface="Calibri" panose="020F0502020204030204" pitchFamily="34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5 forrás + 5 esemény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2028" y="495171"/>
            <a:ext cx="87844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b="1" dirty="0"/>
              <a:t>A feladat az ipari forradalmakhoz kapcsolódik. </a:t>
            </a:r>
            <a:endParaRPr lang="hu-HU" sz="1400" b="1" dirty="0" smtClean="0"/>
          </a:p>
          <a:p>
            <a:pPr algn="just"/>
            <a:r>
              <a:rPr lang="hu-HU" sz="1400" b="1" dirty="0" smtClean="0"/>
              <a:t>Hasonlítsa </a:t>
            </a:r>
            <a:r>
              <a:rPr lang="hu-HU" sz="1400" b="1" dirty="0"/>
              <a:t>össze a két ipari forradalmat (az ipari forradalom két hullámát) a következő szempontok alapján:</a:t>
            </a:r>
            <a:endParaRPr lang="hu-H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erőforrások és erőgépek,</a:t>
            </a:r>
            <a:endParaRPr lang="hu-H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főbb találmányok (különösen a közlekedés területén),</a:t>
            </a:r>
            <a:endParaRPr lang="hu-H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üzemméretek és piaci viszonyok,</a:t>
            </a:r>
            <a:endParaRPr lang="hu-H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technikai fejlesztés módja,</a:t>
            </a:r>
            <a:endParaRPr lang="hu-HU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400" b="1" dirty="0"/>
              <a:t>az iparosodás centruma és terjedése!</a:t>
            </a:r>
            <a:endParaRPr lang="hu-HU" sz="1400" dirty="0"/>
          </a:p>
        </p:txBody>
      </p:sp>
      <p:sp>
        <p:nvSpPr>
          <p:cNvPr id="3" name="Téglalap 2"/>
          <p:cNvSpPr/>
          <p:nvPr/>
        </p:nvSpPr>
        <p:spPr>
          <a:xfrm>
            <a:off x="1187624" y="3350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prstClr val="black"/>
                </a:solidFill>
              </a:rPr>
              <a:t>Emelt szintű komplex esszé – összehasonlító</a:t>
            </a:r>
            <a:endParaRPr lang="hu-HU" sz="2000" b="1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12901"/>
              </p:ext>
            </p:extLst>
          </p:nvPr>
        </p:nvGraphicFramePr>
        <p:xfrm>
          <a:off x="168470" y="2095609"/>
          <a:ext cx="8754606" cy="21903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77303"/>
                <a:gridCol w="4377303"/>
              </a:tblGrid>
              <a:tr h="21903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A </a:t>
                      </a:r>
                      <a:r>
                        <a:rPr lang="hu-HU" sz="1400" dirty="0">
                          <a:effectLst/>
                        </a:rPr>
                        <a:t>világ </a:t>
                      </a:r>
                      <a:endParaRPr lang="hu-HU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kőszén-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fogyasztása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(</a:t>
                      </a:r>
                      <a:r>
                        <a:rPr lang="hu-HU" sz="1400" dirty="0" err="1">
                          <a:effectLst/>
                        </a:rPr>
                        <a:t>exajoule</a:t>
                      </a:r>
                      <a:r>
                        <a:rPr lang="hu-HU" sz="1400" dirty="0">
                          <a:effectLst/>
                        </a:rPr>
                        <a:t>)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A </a:t>
                      </a:r>
                      <a:r>
                        <a:rPr lang="hu-HU" sz="1400" dirty="0">
                          <a:effectLst/>
                        </a:rPr>
                        <a:t>világ </a:t>
                      </a:r>
                      <a:endParaRPr lang="hu-HU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kőolaj-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f</a:t>
                      </a:r>
                      <a:r>
                        <a:rPr lang="hu-HU" sz="1400" smtClean="0">
                          <a:effectLst/>
                        </a:rPr>
                        <a:t>ogyasztása</a:t>
                      </a:r>
                      <a:endParaRPr lang="hu-HU" sz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(</a:t>
                      </a:r>
                      <a:r>
                        <a:rPr lang="hu-HU" sz="1400" dirty="0" err="1" smtClean="0">
                          <a:effectLst/>
                        </a:rPr>
                        <a:t>exajoule</a:t>
                      </a:r>
                      <a:r>
                        <a:rPr lang="hu-HU" sz="1400" dirty="0">
                          <a:effectLst/>
                        </a:rPr>
                        <a:t>)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4" name="image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78" y="2125984"/>
            <a:ext cx="331589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image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12060"/>
            <a:ext cx="34149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79074"/>
              </p:ext>
            </p:extLst>
          </p:nvPr>
        </p:nvGraphicFramePr>
        <p:xfrm>
          <a:off x="179512" y="4409728"/>
          <a:ext cx="8712968" cy="244827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356484"/>
                <a:gridCol w="4356484"/>
              </a:tblGrid>
              <a:tr h="24482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„Hogy melyik a hazai tevékenységnek az a fajtája, melyben tőkéjét elhelyezheti és melynek eredménye lesz valószínűleg a legnagyobb értékű, ezt mindenki saját helyzetét ismerve sokkal jobban megítélheti, mint bármely államférfi vagy törvényhozó helyette tehetné. Az az államférfi, aki megpróbálná, hogy a magánegyéneket irányítsa abban, miként használják a tőkéiket, nemcsak igen fölösleges és nagy gondot venne magára, hanem olyan befolyást akarna gyakorolni, melyet semmiféle tanácsra vagy testületre sem lehetne bízni.” (</a:t>
                      </a:r>
                      <a:r>
                        <a:rPr lang="hu-HU" sz="1400" i="1" u="none" dirty="0">
                          <a:effectLst/>
                        </a:rPr>
                        <a:t>Adam Smith: A nemzetek gazdagsága, 1776</a:t>
                      </a:r>
                      <a:r>
                        <a:rPr lang="hu-HU" sz="1400" dirty="0">
                          <a:effectLst/>
                        </a:rPr>
                        <a:t>)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„Minden olyan tröszt vagy hasonló formában mutatkozó szerződés, illetve megállapodás, amely a termelést vagy az egyes tagállamok közötti, illetve </a:t>
                      </a:r>
                      <a:r>
                        <a:rPr lang="hu-HU" sz="1400" dirty="0" err="1">
                          <a:effectLst/>
                        </a:rPr>
                        <a:t>külállamokkal</a:t>
                      </a:r>
                      <a:r>
                        <a:rPr lang="hu-HU" sz="1400" dirty="0">
                          <a:effectLst/>
                        </a:rPr>
                        <a:t> folyó kereskedést akadályozza, jelen törvény értelmében törvénytelennek tekintendő. Aki hasonló megállapodást köt, illetve hasonló üzletben vagy szövetkezésben részes, a törvény útján büntetendő cselekményt követ el, és bírói ítélet alapján [...] pénzbüntetésre vagy […] börtönbüntetésre vagy mindkettőre ítélhető a bíróság mérlegelése szerint.” (</a:t>
                      </a:r>
                      <a:r>
                        <a:rPr lang="hu-HU" sz="1400" i="1" dirty="0">
                          <a:effectLst/>
                        </a:rPr>
                        <a:t>Sherman amerikai elnök trösztellenes törvénye, 1890</a:t>
                      </a:r>
                      <a:r>
                        <a:rPr lang="hu-HU" sz="1400" dirty="0">
                          <a:effectLst/>
                        </a:rPr>
                        <a:t>)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6379"/>
              </p:ext>
            </p:extLst>
          </p:nvPr>
        </p:nvGraphicFramePr>
        <p:xfrm>
          <a:off x="-60543" y="0"/>
          <a:ext cx="9204543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04543"/>
              </a:tblGrid>
              <a:tr h="3429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James Watt és </a:t>
                      </a:r>
                      <a:r>
                        <a:rPr lang="hu-HU" sz="1400" dirty="0" err="1">
                          <a:effectLst/>
                        </a:rPr>
                        <a:t>Matthew</a:t>
                      </a:r>
                      <a:r>
                        <a:rPr lang="hu-HU" sz="1400" dirty="0">
                          <a:effectLst/>
                        </a:rPr>
                        <a:t> </a:t>
                      </a:r>
                      <a:r>
                        <a:rPr lang="hu-HU" sz="1400" dirty="0" err="1">
                          <a:effectLst/>
                        </a:rPr>
                        <a:t>Boulton</a:t>
                      </a:r>
                      <a:r>
                        <a:rPr lang="hu-HU" sz="1400" dirty="0">
                          <a:effectLst/>
                        </a:rPr>
                        <a:t> </a:t>
                      </a:r>
                      <a:endParaRPr lang="hu-H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a </a:t>
                      </a:r>
                      <a:r>
                        <a:rPr lang="hu-HU" sz="1400" dirty="0">
                          <a:effectLst/>
                        </a:rPr>
                        <a:t>műhelyükben (XIX. századi metszet)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429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Az MIT amerikai egyetem </a:t>
                      </a:r>
                      <a:endParaRPr lang="hu-H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effectLst/>
                        </a:rPr>
                        <a:t>vegyészeti </a:t>
                      </a:r>
                      <a:r>
                        <a:rPr lang="hu-HU" sz="1400" dirty="0">
                          <a:effectLst/>
                        </a:rPr>
                        <a:t>laboratóriuma (1893)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386" name="image04.png" descr="File:T1- d095 - Ateliers de Boulton et Watt, à So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0" t="19955"/>
          <a:stretch>
            <a:fillRect/>
          </a:stretch>
        </p:blipFill>
        <p:spPr bwMode="auto">
          <a:xfrm>
            <a:off x="3266015" y="36513"/>
            <a:ext cx="58674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image06.gif" descr="https://upload.wikimedia.org/wikipedia/commons/e/e5/MIT_Industrial_Chemistry_La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19" y="3645024"/>
            <a:ext cx="57626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0466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erőforrások és erőgépek,</a:t>
            </a:r>
          </a:p>
        </p:txBody>
      </p:sp>
      <p:sp>
        <p:nvSpPr>
          <p:cNvPr id="3" name="Téglalap 2"/>
          <p:cNvSpPr/>
          <p:nvPr/>
        </p:nvSpPr>
        <p:spPr>
          <a:xfrm>
            <a:off x="467544" y="118746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főbb találmányok (különösen a közlekedés területén),</a:t>
            </a:r>
          </a:p>
        </p:txBody>
      </p:sp>
      <p:sp>
        <p:nvSpPr>
          <p:cNvPr id="4" name="Téglalap 3"/>
          <p:cNvSpPr/>
          <p:nvPr/>
        </p:nvSpPr>
        <p:spPr>
          <a:xfrm>
            <a:off x="468613" y="20608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üzemméretek és piaci viszonyok,</a:t>
            </a:r>
          </a:p>
          <a:p>
            <a:pPr lvl="0" algn="just"/>
            <a:r>
              <a:rPr lang="hu-HU" b="1" dirty="0" smtClean="0"/>
              <a:t>	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468613" y="34290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technikai fejlesztés módja,</a:t>
            </a:r>
          </a:p>
          <a:p>
            <a:pPr lvl="0" algn="just"/>
            <a:r>
              <a:rPr lang="hu-HU" b="1" dirty="0" smtClean="0"/>
              <a:t>	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496144" y="42210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b="1" dirty="0" smtClean="0"/>
              <a:t>az iparosodás centruma és terjedése!</a:t>
            </a:r>
          </a:p>
          <a:p>
            <a:pPr lvl="0" algn="just"/>
            <a:r>
              <a:rPr lang="hu-HU" dirty="0" smtClean="0"/>
              <a:t>	</a:t>
            </a:r>
            <a:endParaRPr lang="hu-HU" b="1" dirty="0"/>
          </a:p>
        </p:txBody>
      </p:sp>
      <p:sp>
        <p:nvSpPr>
          <p:cNvPr id="7" name="Téglalap 6"/>
          <p:cNvSpPr/>
          <p:nvPr/>
        </p:nvSpPr>
        <p:spPr>
          <a:xfrm>
            <a:off x="1259632" y="773996"/>
            <a:ext cx="276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F1 erőforrások: szén és olaj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259632" y="2377193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F2 piaci viszonyok: </a:t>
            </a:r>
            <a:r>
              <a:rPr lang="hu-HU" b="1" dirty="0" err="1">
                <a:solidFill>
                  <a:srgbClr val="FF0000"/>
                </a:solidFill>
              </a:rPr>
              <a:t>szabadverseny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vs</a:t>
            </a:r>
            <a:r>
              <a:rPr lang="hu-HU" b="1" dirty="0">
                <a:solidFill>
                  <a:srgbClr val="FF0000"/>
                </a:solidFill>
              </a:rPr>
              <a:t> monopóliumok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259632" y="3754535"/>
            <a:ext cx="339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F3 feltalálók: mesterek </a:t>
            </a:r>
            <a:r>
              <a:rPr lang="hu-HU" b="1" dirty="0" err="1">
                <a:solidFill>
                  <a:srgbClr val="FF0000"/>
                </a:solidFill>
              </a:rPr>
              <a:t>vs</a:t>
            </a:r>
            <a:r>
              <a:rPr lang="hu-HU" b="1" dirty="0">
                <a:solidFill>
                  <a:srgbClr val="FF0000"/>
                </a:solidFill>
              </a:rPr>
              <a:t> kutatók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259632" y="1556792"/>
            <a:ext cx="326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E1 találmányok, gőzgép és társai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1259632" y="2875002"/>
            <a:ext cx="3719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E2 üzemméret: kisüzem </a:t>
            </a:r>
            <a:r>
              <a:rPr lang="hu-HU" b="1" dirty="0" err="1">
                <a:solidFill>
                  <a:srgbClr val="FF0000"/>
                </a:solidFill>
              </a:rPr>
              <a:t>vs</a:t>
            </a:r>
            <a:r>
              <a:rPr lang="hu-HU" b="1" dirty="0">
                <a:solidFill>
                  <a:srgbClr val="FF0000"/>
                </a:solidFill>
              </a:rPr>
              <a:t> nagyüzem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1259632" y="4682753"/>
            <a:ext cx="4229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E3 centrum: </a:t>
            </a:r>
            <a:r>
              <a:rPr lang="hu-HU" b="1" dirty="0" smtClean="0">
                <a:solidFill>
                  <a:srgbClr val="FF0000"/>
                </a:solidFill>
              </a:rPr>
              <a:t>Anglia </a:t>
            </a:r>
            <a:r>
              <a:rPr lang="hu-HU" b="1" dirty="0" err="1">
                <a:solidFill>
                  <a:srgbClr val="FF0000"/>
                </a:solidFill>
              </a:rPr>
              <a:t>vs</a:t>
            </a:r>
            <a:r>
              <a:rPr lang="hu-HU" b="1" dirty="0">
                <a:solidFill>
                  <a:srgbClr val="FF0000"/>
                </a:solidFill>
              </a:rPr>
              <a:t> USA és Németország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281514" y="6093296"/>
            <a:ext cx="183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E4 önálló ismeret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58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13025"/>
              </p:ext>
            </p:extLst>
          </p:nvPr>
        </p:nvGraphicFramePr>
        <p:xfrm>
          <a:off x="179512" y="980728"/>
          <a:ext cx="8712968" cy="5181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0020"/>
                <a:gridCol w="5364876"/>
                <a:gridCol w="64807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Feladatmegértés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globális értékelés</a:t>
                      </a:r>
                      <a:endParaRPr lang="hu-H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b="0" dirty="0">
                          <a:effectLst/>
                        </a:rPr>
                        <a:t>2</a:t>
                      </a:r>
                      <a:endParaRPr lang="hu-H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Tér és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T1</a:t>
                      </a:r>
                      <a:r>
                        <a:rPr lang="hu-HU" sz="2000" dirty="0">
                          <a:effectLst/>
                        </a:rPr>
                        <a:t> egyik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T2</a:t>
                      </a:r>
                      <a:r>
                        <a:rPr lang="hu-HU" sz="2000" dirty="0">
                          <a:effectLst/>
                        </a:rPr>
                        <a:t> egyik tér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T3</a:t>
                      </a:r>
                      <a:r>
                        <a:rPr lang="hu-HU" sz="2000" dirty="0">
                          <a:effectLst/>
                        </a:rPr>
                        <a:t> másik idő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T4</a:t>
                      </a:r>
                      <a:r>
                        <a:rPr lang="hu-HU" sz="2000" dirty="0">
                          <a:effectLst/>
                        </a:rPr>
                        <a:t> másik tér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Kommunikáció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K1</a:t>
                      </a:r>
                      <a:r>
                        <a:rPr lang="hu-HU" sz="2000" dirty="0">
                          <a:effectLst/>
                        </a:rPr>
                        <a:t> általános fogalmak 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K2</a:t>
                      </a:r>
                      <a:r>
                        <a:rPr lang="hu-HU" sz="2000" dirty="0">
                          <a:effectLst/>
                        </a:rPr>
                        <a:t> konkrét fogalmak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K3</a:t>
                      </a:r>
                      <a:r>
                        <a:rPr lang="hu-HU" sz="2000" dirty="0">
                          <a:effectLst/>
                        </a:rPr>
                        <a:t> nyelvhelyesség</a:t>
                      </a:r>
                      <a:endParaRPr lang="hu-H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Forrás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F1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 rögzítés (1), rögzítés (1), megállapítás (2)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F2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 rögzítés (1), rögzítés (1), megállapítás (2)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F3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 rögzítés (1), rögzítés (1), megállapítás (2)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Események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E1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 rögzítés (1), rögzítés (1), megállapítás (2)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E2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 rögzítés (1), rögzítés (1), megállapítás (2)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E3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 rögzítés (1), rögzítés (1), megállapítás (2)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FF0000"/>
                          </a:solidFill>
                          <a:effectLst/>
                        </a:rPr>
                        <a:t>E4</a:t>
                      </a: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 önálló ismeret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hu-H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Összesen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44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Felezés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22</a:t>
                      </a:r>
                      <a:endParaRPr lang="hu-H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8644" y="0"/>
            <a:ext cx="66693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Emelt szint, komplex esszé – összehasonlító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ahoma" pitchFamily="34" charset="0"/>
              </a:rPr>
              <a:t>3 forráspár + 4 esemény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332656"/>
            <a:ext cx="77048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Írásbeli, középszint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5576" y="5157192"/>
            <a:ext cx="7766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dirty="0">
                <a:solidFill>
                  <a:srgbClr val="FF0000"/>
                </a:solidFill>
              </a:rPr>
              <a:t>Régi rövid egyetemes</a:t>
            </a:r>
          </a:p>
          <a:p>
            <a:pPr lvl="0"/>
            <a:r>
              <a:rPr lang="hu-HU" sz="2400" dirty="0">
                <a:solidFill>
                  <a:srgbClr val="00B050"/>
                </a:solidFill>
              </a:rPr>
              <a:t>Új rövid egyetemes</a:t>
            </a:r>
          </a:p>
          <a:p>
            <a:pPr lvl="0"/>
            <a:r>
              <a:rPr lang="hu-HU" sz="2400" dirty="0">
                <a:solidFill>
                  <a:srgbClr val="00B050"/>
                </a:solidFill>
              </a:rPr>
              <a:t>Régi hosszú magyar</a:t>
            </a:r>
          </a:p>
          <a:p>
            <a:pPr lvl="0"/>
            <a:r>
              <a:rPr lang="hu-HU" sz="2400" dirty="0">
                <a:solidFill>
                  <a:srgbClr val="FF0000"/>
                </a:solidFill>
              </a:rPr>
              <a:t>Új hosszú magyar</a:t>
            </a:r>
            <a:r>
              <a:rPr lang="hu-HU" sz="2400" dirty="0">
                <a:solidFill>
                  <a:prstClr val="black"/>
                </a:solidFill>
              </a:rPr>
              <a:t>				(régi/új = 1849)</a:t>
            </a:r>
          </a:p>
        </p:txBody>
      </p:sp>
      <p:sp>
        <p:nvSpPr>
          <p:cNvPr id="5" name="Téglalap 4"/>
          <p:cNvSpPr/>
          <p:nvPr/>
        </p:nvSpPr>
        <p:spPr>
          <a:xfrm>
            <a:off x="712031" y="4074507"/>
            <a:ext cx="6668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Rövid esszé: 17 </a:t>
            </a:r>
            <a:r>
              <a:rPr lang="hu-HU" sz="2400" dirty="0" smtClean="0">
                <a:solidFill>
                  <a:prstClr val="black"/>
                </a:solidFill>
              </a:rPr>
              <a:t>pont (nincs osztás)</a:t>
            </a:r>
            <a:endParaRPr lang="hu-HU" sz="2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Hosszú esszé: 33 </a:t>
            </a:r>
            <a:r>
              <a:rPr lang="hu-HU" sz="2400" dirty="0" smtClean="0">
                <a:solidFill>
                  <a:prstClr val="black"/>
                </a:solidFill>
              </a:rPr>
              <a:t>pont (nincs osztás)</a:t>
            </a:r>
            <a:endParaRPr lang="hu-HU" sz="2400" dirty="0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12030" y="3356992"/>
            <a:ext cx="7676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2 rövid egyetemes és 2 hosszú magyar esszéből kell egyet-egyet választani</a:t>
            </a:r>
          </a:p>
        </p:txBody>
      </p:sp>
      <p:sp>
        <p:nvSpPr>
          <p:cNvPr id="7" name="Téglalap 6"/>
          <p:cNvSpPr/>
          <p:nvPr/>
        </p:nvSpPr>
        <p:spPr>
          <a:xfrm>
            <a:off x="712030" y="2157873"/>
            <a:ext cx="6308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Komplex tesztfeladat: 6-10 pont</a:t>
            </a:r>
          </a:p>
        </p:txBody>
      </p:sp>
      <p:sp>
        <p:nvSpPr>
          <p:cNvPr id="8" name="Téglalap 7"/>
          <p:cNvSpPr/>
          <p:nvPr/>
        </p:nvSpPr>
        <p:spPr>
          <a:xfrm>
            <a:off x="712030" y="1373043"/>
            <a:ext cx="7388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100 pont: tesztek és esszék is 50-50 pont</a:t>
            </a:r>
          </a:p>
        </p:txBody>
      </p:sp>
    </p:spTree>
    <p:extLst>
      <p:ext uri="{BB962C8B-B14F-4D97-AF65-F5344CB8AC3E}">
        <p14:creationId xmlns:p14="http://schemas.microsoft.com/office/powerpoint/2010/main" val="16331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07995"/>
              </p:ext>
            </p:extLst>
          </p:nvPr>
        </p:nvGraphicFramePr>
        <p:xfrm>
          <a:off x="107504" y="627607"/>
          <a:ext cx="8856984" cy="59697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24136"/>
                <a:gridCol w="6984776"/>
                <a:gridCol w="648072"/>
              </a:tblGrid>
              <a:tr h="238789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Ismeretszerzés, a források használata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effectLst/>
                        </a:rPr>
                        <a:t>F1</a:t>
                      </a:r>
                      <a:r>
                        <a:rPr lang="hu-HU" sz="1400" dirty="0">
                          <a:effectLst/>
                        </a:rPr>
                        <a:t> </a:t>
                      </a:r>
                      <a:r>
                        <a:rPr lang="hu-HU" sz="1400" dirty="0" smtClean="0">
                          <a:effectLst/>
                        </a:rPr>
                        <a:t>Rögzít egy lényeges tényt a szénfogyasztással kapcsolatban (p. az első ipari forradalom korában kezdett növekedni, a második ipari forradalom korában tovább növekedett), rögzít egy lényeges tényt az olajfogyasztással kapcsolatban (pl. a második ipari forradalom idején indult a kitermelése, a XIX. század folyamán a kitermelés jelentéktelen maradt), és ezekkel kapcsolatban összehasonlító megállapítást tesz (pl. mindkét korszak alapvető energiahordozója a szén / fő erőgépe a gőzgép volt, az olajkitermeléssel megjelent a robbanómotor, a fogyasztás növekedése a világ iparosodását is mutatja).</a:t>
                      </a:r>
                      <a:endParaRPr lang="hu-H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0–4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8574" marR="38574" marT="0" marB="0"/>
                </a:tc>
              </a:tr>
              <a:tr h="17909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 smtClean="0">
                          <a:effectLst/>
                        </a:rPr>
                        <a:t>F2 </a:t>
                      </a:r>
                      <a:r>
                        <a:rPr lang="hu-HU" sz="1400" dirty="0" smtClean="0">
                          <a:effectLst/>
                        </a:rPr>
                        <a:t>Rögzíti, hogy Adam Smith a vállalkozás szabadságát az államtól félti, rögzíti, hogy (1890-ben már) törvény tiltja a monopóliumokat, és ezekkel kapcsolatban összehasonlító megállapítást tesz (pl. az első ipari forradalom a szabad verseny kibontakozásának kora, míg a másodikban megjelennek a monopolszervezetek; az államtól várják a szabad verseny biztosítását – kezdetben az állami beavatkozás megszüntetésével, később a piaci szabályok betartatásával).</a:t>
                      </a:r>
                      <a:endParaRPr lang="hu-H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0–4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8574" marR="38574" marT="0" marB="0"/>
                </a:tc>
              </a:tr>
              <a:tr h="17909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effectLst/>
                        </a:rPr>
                        <a:t>F3 </a:t>
                      </a:r>
                      <a:r>
                        <a:rPr lang="hu-HU" sz="1400" dirty="0" smtClean="0">
                          <a:effectLst/>
                        </a:rPr>
                        <a:t>Rögzíti, hogy Watt / az első ipari forradalom feltalálói inkább mesteremberek voltak / a fejlesztés a – gyártó – műhelyekben történt, rögzíti, hogy a második ipari forradalom során laboratóriumok / kutatóintézetek működtek, és ezekkel kapcsolatban összehasonlító megállapítást tesz (pl. a gazdaság és a tudomány kapcsolata az idők során szorosabb lett, a technikai fejlődés egyre tudatosabb / tervezettebb lett, egyre nőtt a jelentősége az iskolázottságnak). 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8574" marR="385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0–4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8574" marR="38574" marT="0" marB="0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987824" y="227498"/>
            <a:ext cx="2576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Összehasonlító </a:t>
            </a:r>
            <a:r>
              <a:rPr lang="hu-HU" sz="2000" b="1" dirty="0" err="1" smtClean="0"/>
              <a:t>itemek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1053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71866"/>
              </p:ext>
            </p:extLst>
          </p:nvPr>
        </p:nvGraphicFramePr>
        <p:xfrm>
          <a:off x="251520" y="332656"/>
          <a:ext cx="8784978" cy="612068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0123"/>
                <a:gridCol w="7128792"/>
                <a:gridCol w="576063"/>
              </a:tblGrid>
              <a:tr h="1892384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Eseményeket alakító tényezők feltárása, kritikai és problémaközpontú gondolkodás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E1</a:t>
                      </a:r>
                      <a:r>
                        <a:rPr lang="hu-HU" sz="1400" dirty="0">
                          <a:effectLst/>
                        </a:rPr>
                        <a:t> Rögzíti, hogy az első ipari forradalom legfontosabb találmánya a gőzgép / gőzmozdony volt, rögzít két lényeges találmányt a második ipari forradalom korából (pl. autó, repülő, villanymotor, izzó, telefon), és ezekkel kapcsolatban összehasonlító megállapítást tesz (pl. a közlekedést az első ipari forradalom forradalmasította, a második a hírközlést; a gőzgéppel létrejött a gyáripar, a villanymotor ezt fejlesztette tovább; az első ipari forradalom során kibontakozott a tömegtermelés, a másodikban a több műszakos munkavégzés).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0–4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</a:tr>
              <a:tr h="18923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E2</a:t>
                      </a:r>
                      <a:r>
                        <a:rPr lang="hu-HU" sz="1400" dirty="0">
                          <a:effectLst/>
                        </a:rPr>
                        <a:t> Rögzíti, hogy az első ipari forradalomra a kisebb üzemek voltak jellemzőek, rögzíti, hogy a második ipari forradalom során megnövekedett az üzemméret, és ezekkel kapcsolatban összehasonlító megállapítást tesz (pl. ennek az is oka, hogy az első ipari forradalom a textiliparból, míg a második a nehéziparból indult ki; a növekedés oka a növekvő tőkeszükséglet volt, a családi vállalkozások részvénytársaságokká alakultak; az új ágazatokban hirtelen jöttek létre óriásvállalatok, az üzemméret növekedése összefüggött a </a:t>
                      </a:r>
                      <a:r>
                        <a:rPr lang="hu-HU" sz="1400" dirty="0" err="1">
                          <a:effectLst/>
                        </a:rPr>
                        <a:t>monopolizációval</a:t>
                      </a:r>
                      <a:r>
                        <a:rPr lang="hu-HU" sz="1400" dirty="0">
                          <a:effectLst/>
                        </a:rPr>
                        <a:t> is).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0–4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</a:tr>
              <a:tr h="179776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E3</a:t>
                      </a:r>
                      <a:r>
                        <a:rPr lang="hu-HU" sz="1400" dirty="0">
                          <a:effectLst/>
                        </a:rPr>
                        <a:t> Rögzíti, hogy az első ipari forradalom Angliából kiindulva terjedt el Nyugat-Európában és Észak-Amerikában, rögzíti, hogy a második ipari forradalom a német és amerikai centrumból már a világ jelentős részét elérte, és ezekkel kapcsolatban összehasonlító megállapítást tesz (pl. a perifériákon a két ipari forradalom gyakran együttesen jelentkezett, az ipari forradalmak globális gazdaságot hoztak létre, az iparosodás a nagyhatalmi versengéssel / gyarmatosítással is összefonódott).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0–4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</a:tr>
              <a:tr h="5381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E4</a:t>
                      </a:r>
                      <a:r>
                        <a:rPr lang="hu-HU" sz="1400" dirty="0">
                          <a:effectLst/>
                        </a:rPr>
                        <a:t> Önálló ismereteivel, helyes megállapításaival kiegészíti és alátámasztja elemzését.</a:t>
                      </a:r>
                      <a:endParaRPr lang="hu-H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0–4</a:t>
                      </a:r>
                      <a:endParaRPr lang="hu-H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5359" marR="353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2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09984"/>
              </p:ext>
            </p:extLst>
          </p:nvPr>
        </p:nvGraphicFramePr>
        <p:xfrm>
          <a:off x="179512" y="393049"/>
          <a:ext cx="8856984" cy="60350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0020"/>
                <a:gridCol w="5436884"/>
                <a:gridCol w="72008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Feladatmegértés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globális értékelés</a:t>
                      </a:r>
                      <a:endParaRPr lang="hu-H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</a:rPr>
                        <a:t>4</a:t>
                      </a:r>
                      <a:endParaRPr lang="hu-H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Tér és idő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T1</a:t>
                      </a:r>
                      <a:r>
                        <a:rPr lang="hu-HU" sz="1800" dirty="0">
                          <a:effectLst/>
                        </a:rPr>
                        <a:t> idő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T2</a:t>
                      </a:r>
                      <a:r>
                        <a:rPr lang="hu-HU" sz="1800" dirty="0">
                          <a:effectLst/>
                        </a:rPr>
                        <a:t> tér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T3</a:t>
                      </a:r>
                      <a:r>
                        <a:rPr lang="hu-HU" sz="1800" dirty="0">
                          <a:effectLst/>
                        </a:rPr>
                        <a:t> tér vagy idő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Kommunikáció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K1</a:t>
                      </a:r>
                      <a:r>
                        <a:rPr lang="hu-HU" sz="1800" dirty="0">
                          <a:effectLst/>
                        </a:rPr>
                        <a:t> általános fogalmak 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K2</a:t>
                      </a:r>
                      <a:r>
                        <a:rPr lang="hu-HU" sz="1800" dirty="0">
                          <a:effectLst/>
                        </a:rPr>
                        <a:t> konkrét fogalmak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K3</a:t>
                      </a:r>
                      <a:r>
                        <a:rPr lang="hu-HU" sz="1800" dirty="0">
                          <a:effectLst/>
                        </a:rPr>
                        <a:t> szabatos fogalmazás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K4</a:t>
                      </a:r>
                      <a:r>
                        <a:rPr lang="hu-HU" sz="1800" dirty="0">
                          <a:effectLst/>
                        </a:rPr>
                        <a:t> árnyaltság, több szempontúság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K5</a:t>
                      </a:r>
                      <a:r>
                        <a:rPr lang="hu-HU" sz="1800" dirty="0">
                          <a:effectLst/>
                        </a:rPr>
                        <a:t> szerkesztés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2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Forrás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</a:rPr>
                        <a:t>F1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 rögzítés (1), megállapítás (1)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</a:rPr>
                        <a:t>F2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 rögzítés (1), megállapítás (1)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</a:rPr>
                        <a:t>F3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 rögzítés (1), megállapítás (1)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</a:rPr>
                        <a:t>F4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 rögzítés (1), megállapítás (1)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FF0000"/>
                          </a:solidFill>
                          <a:effectLst/>
                        </a:rPr>
                        <a:t>F5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 rögzítés (1), megállapítás (1)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F6</a:t>
                      </a:r>
                      <a:r>
                        <a:rPr lang="hu-HU" sz="1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rögzítés (1), megállapítás (1)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Események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E1</a:t>
                      </a:r>
                      <a:r>
                        <a:rPr lang="hu-HU" sz="1800" dirty="0">
                          <a:effectLst/>
                        </a:rPr>
                        <a:t> rögzítés (1), megállapítás (2)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E2</a:t>
                      </a:r>
                      <a:r>
                        <a:rPr lang="hu-HU" sz="1800" dirty="0">
                          <a:effectLst/>
                        </a:rPr>
                        <a:t> rögzítés (1), megállapítás (2)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E3</a:t>
                      </a:r>
                      <a:r>
                        <a:rPr lang="hu-HU" sz="1800" dirty="0">
                          <a:effectLst/>
                        </a:rPr>
                        <a:t> rögzítés (1), megállapítás (2)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E4</a:t>
                      </a:r>
                      <a:r>
                        <a:rPr lang="hu-HU" sz="1800" dirty="0">
                          <a:effectLst/>
                        </a:rPr>
                        <a:t> rögzítés (1), megállapítás (2)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3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E5</a:t>
                      </a:r>
                      <a:r>
                        <a:rPr lang="hu-HU" sz="1800" dirty="0">
                          <a:effectLst/>
                        </a:rPr>
                        <a:t> rögzítés (1), megállapítás (2)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E6</a:t>
                      </a:r>
                      <a:r>
                        <a:rPr lang="hu-HU" sz="1800" dirty="0">
                          <a:effectLst/>
                        </a:rPr>
                        <a:t> önálló ismeret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3</a:t>
                      </a:r>
                      <a:endParaRPr lang="hu-H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Összesen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</a:rPr>
                        <a:t>50</a:t>
                      </a:r>
                      <a:endParaRPr lang="hu-H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-68616"/>
            <a:ext cx="6509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ahoma" pitchFamily="34" charset="0"/>
              </a:rPr>
              <a:t>Emelt szint, szóbeli		6 forrás + 6 esemény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79712" y="2852936"/>
            <a:ext cx="4911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Köszönöm a figyelmet!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476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4"/>
            <a:ext cx="9000000" cy="603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0"/>
          <a:stretch/>
        </p:blipFill>
        <p:spPr bwMode="auto">
          <a:xfrm>
            <a:off x="21247" y="5949280"/>
            <a:ext cx="9000000" cy="5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0000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21"/>
          <a:stretch/>
        </p:blipFill>
        <p:spPr bwMode="auto">
          <a:xfrm>
            <a:off x="0" y="5877272"/>
            <a:ext cx="9000000" cy="3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91680" y="5255622"/>
            <a:ext cx="2906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</a:rPr>
              <a:t>A haza reformáció és a barokk kulturális hatásai</a:t>
            </a:r>
            <a:endParaRPr lang="hu-HU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17"/>
            <a:ext cx="9000000" cy="49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8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000000" cy="51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7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8"/>
            <a:ext cx="9000000" cy="507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551"/>
            <a:ext cx="9000000" cy="292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5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4427" y="380074"/>
            <a:ext cx="9120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/>
              <a:t>A feladat a trianoni békeszerződéshez kapcsolódik.</a:t>
            </a:r>
            <a:endParaRPr lang="hu-HU" sz="1400" dirty="0"/>
          </a:p>
          <a:p>
            <a:r>
              <a:rPr lang="hu-HU" sz="1400" b="1" dirty="0"/>
              <a:t>Oldja meg a feladatokat a források és ismeretei segítségével! </a:t>
            </a:r>
            <a:r>
              <a:rPr lang="hu-HU" sz="1400" dirty="0"/>
              <a:t>(Elemenként 1 pont.)</a:t>
            </a:r>
          </a:p>
        </p:txBody>
      </p:sp>
      <p:sp>
        <p:nvSpPr>
          <p:cNvPr id="6" name="Téglalap 5"/>
          <p:cNvSpPr/>
          <p:nvPr/>
        </p:nvSpPr>
        <p:spPr>
          <a:xfrm>
            <a:off x="-16513" y="857194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b="1" dirty="0"/>
              <a:t>A) </a:t>
            </a:r>
            <a:r>
              <a:rPr lang="hu-HU" sz="1400" dirty="0"/>
              <a:t>„Az Önnek átnyújtott megjegyzések nem tartalmaznak semmi külön választ arra a nagyszámú emlékiratra, amelyet a magyar Békedelegáció Magyarország határainak kérdésében nyújtott be. Nem adnak választ azokra a javaslatokra sem, amelyekben népszavazás elrendelését kérik olyan területekre nézve, amelyeket a Hatalmak elhatározása más államoknak juttat. […] Ha a Szövetséges és Társult Hatalmak fölöslegesnek tartották, hogy a népesség ilyen irányú megkérdezéséhez folyamodjanak, ez azért történt, mert meggyőződtek róla, hogy ha ez a megkérdezés az őszinte véleménynyilvánítás teljes biztosításával történnék, nem vezetne számba vehetően más eredményre, mint amilyenre Közép-Európa néprajzi viszonyainak és nemzeti aspirációinak tüzetes vizsgálata vezette a Hatalmakat […] A helyszínen megejtett vizsgálat esetleg szükségessé fogja tenni, hogy egyes helyeken a Szerződésben megállapított határt áthelyezzék.” (</a:t>
            </a:r>
            <a:r>
              <a:rPr lang="hu-HU" sz="1400" i="1" dirty="0"/>
              <a:t>Az ún. </a:t>
            </a:r>
            <a:r>
              <a:rPr lang="hu-HU" sz="1400" i="1" dirty="0" err="1"/>
              <a:t>Millerand-féle</a:t>
            </a:r>
            <a:r>
              <a:rPr lang="hu-HU" sz="1400" i="1" dirty="0"/>
              <a:t> kísérőlevél</a:t>
            </a:r>
            <a:r>
              <a:rPr lang="hu-HU" sz="1400" dirty="0"/>
              <a:t>)</a:t>
            </a:r>
          </a:p>
        </p:txBody>
      </p:sp>
      <p:sp>
        <p:nvSpPr>
          <p:cNvPr id="7" name="Téglalap 6"/>
          <p:cNvSpPr/>
          <p:nvPr/>
        </p:nvSpPr>
        <p:spPr>
          <a:xfrm>
            <a:off x="12087" y="285293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b="1" dirty="0"/>
              <a:t>B) </a:t>
            </a:r>
            <a:r>
              <a:rPr lang="hu-HU" sz="1400" dirty="0"/>
              <a:t>„Irredenta-e minden hazafias megmozdulás? Irredenta-e, ha tőlünk elszakított területen ma valaki magyarnak vallja magát, ha magyarul beszél, ha gyermekét magyar iskolába akarja küldeni s ellenáll annak, hogy más nyelvű iskolába szorítsák; ha a tőlünk elszakított területeken valaki ellenáll annak, hogy birtokát és vagyonát nacionalizálják, vagy </a:t>
            </a:r>
            <a:r>
              <a:rPr lang="hu-HU" sz="1400" dirty="0" err="1"/>
              <a:t>szekvesztrálják</a:t>
            </a:r>
            <a:r>
              <a:rPr lang="hu-HU" sz="1400" dirty="0"/>
              <a:t>? [államosítsák vagy kisajátítsák] […] Vagy irredenta-e az, ha mi a békerevíziót követeljük? Hiszen erre két jogcímünk is van. Az egyik maga a trianoni békeszerződés a benne foglalt népszövetségi paktum 19. szakasza, amely módot ad arra, hogy bármely állam felvesse egyik vagy másik szerződés revíziójának kérdését a Népszövetség előtt. A másik jogcím pedig a kísérőlevél, amellyel a békeszerződést átadták s amely elismeri, hogyha nemzeti szempontból a határok megállapításánál igazságtalanságokat követtek el, azok ki fognak korrigáltatni.” (</a:t>
            </a:r>
            <a:r>
              <a:rPr lang="hu-HU" sz="1400" i="1" dirty="0"/>
              <a:t>Miniszterelnöki beszéd</a:t>
            </a:r>
            <a:r>
              <a:rPr lang="hu-HU" sz="1400" dirty="0"/>
              <a:t>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051720" y="-14560"/>
            <a:ext cx="372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Középszintű komplex tesztfeladat</a:t>
            </a:r>
            <a:endParaRPr lang="hu-HU" sz="2000" b="1" dirty="0"/>
          </a:p>
        </p:txBody>
      </p:sp>
      <p:sp>
        <p:nvSpPr>
          <p:cNvPr id="9" name="Téglalap 8"/>
          <p:cNvSpPr/>
          <p:nvPr/>
        </p:nvSpPr>
        <p:spPr>
          <a:xfrm>
            <a:off x="-16513" y="4611231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b="1" dirty="0"/>
              <a:t>C) </a:t>
            </a:r>
            <a:r>
              <a:rPr lang="hu-HU" sz="1400" dirty="0"/>
              <a:t>„Önök felszólítottak bennünket, hogy tegyük meg észrevételeinket. […] Meg vagyunk győződve róla, hogy Önök a már átnyújtott és a jövőben átnyújtandó megjegyzéseinket a viszonyok nehézsége által követelt komolysággal és lelkiismeretességgel fogják áttanulmányozni. […] A legjobb akarattal iparkodunk keresni oly álláspontot, amely a kölcsönös megértést lehetővé teszi. És, Uraim, ezt az álláspontot már megtaláltuk. Ez a nemzetközi igazságosságnak, a népek szabadságának nagy eszméje, amelyet a Szövetséges Hatalmak oly fennen hirdettek, […] Úgy látszik, hogy ennek a szándéknak kiinduló pontja az a feltevés, amely szerint Magyarország </a:t>
            </a:r>
            <a:r>
              <a:rPr lang="hu-HU" sz="1400" dirty="0" err="1"/>
              <a:t>idegennyelvű</a:t>
            </a:r>
            <a:r>
              <a:rPr lang="hu-HU" sz="1400" dirty="0"/>
              <a:t> lakosai szívesebben tartoznának oly államhoz, amelyben az államfenntartó elemet fajrokonaik alkotják, mint Magyarországhoz, ahol a magyar hegemónia érvényesül. […] De miért induljunk ki sejtésekből és miért helyezkedjünk feltevésekre […] Ha egykori területünk, a történelmi Magyarország érdekében felhozandó érveink az önök szemében nem lesznek eléggé döntőek, úgy azt javasoljuk, hogy kérdezzük meg az érdekelt népességet.” (</a:t>
            </a:r>
            <a:r>
              <a:rPr lang="hu-HU" sz="1400" i="1" dirty="0"/>
              <a:t>A magyar Békedelegáció vezetőjének beszéde</a:t>
            </a:r>
            <a:r>
              <a:rPr lang="hu-H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00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19" y="4437112"/>
            <a:ext cx="8721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/>
              <a:t>g) Tegye időrendi sorrendbe a három szöveget keletkezésük alapján! Kezdje a legkorábbival!</a:t>
            </a:r>
            <a:endParaRPr lang="hu-HU" sz="1600" dirty="0"/>
          </a:p>
          <a:p>
            <a:r>
              <a:rPr lang="hu-HU" sz="1600" dirty="0"/>
              <a:t>…..	…..	…..</a:t>
            </a:r>
          </a:p>
          <a:p>
            <a:r>
              <a:rPr lang="hu-HU" sz="1600" dirty="0"/>
              <a:t> </a:t>
            </a:r>
          </a:p>
          <a:p>
            <a:r>
              <a:rPr lang="hu-HU" sz="1600" b="1" dirty="0"/>
              <a:t>h) Fogalmazza meg a saját szavaival, mit érthet a B) szöveg szerzője irredentizmuson illetve revizionizmuson!</a:t>
            </a:r>
            <a:endParaRPr lang="hu-HU" sz="1600" dirty="0"/>
          </a:p>
          <a:p>
            <a:r>
              <a:rPr lang="hu-HU" sz="1600" dirty="0"/>
              <a:t>Irredentizmus: …………………………………………………………………………………..</a:t>
            </a:r>
          </a:p>
          <a:p>
            <a:r>
              <a:rPr lang="hu-HU" sz="1600" dirty="0"/>
              <a:t>Revizionizmus: ………………………………………………………………………………….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70226"/>
              </p:ext>
            </p:extLst>
          </p:nvPr>
        </p:nvGraphicFramePr>
        <p:xfrm>
          <a:off x="152466" y="1079440"/>
          <a:ext cx="8928990" cy="305858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272808"/>
                <a:gridCol w="360040"/>
                <a:gridCol w="360040"/>
                <a:gridCol w="360040"/>
                <a:gridCol w="576062"/>
              </a:tblGrid>
              <a:tr h="38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Állítások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A)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B)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C)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Egyik sem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7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a) Állítása szerint a magyar törekvéseket ellenfeleik irredentának minősítik.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9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b) Állítása szerint az antant kizárta a békeszerződésben foglalt határok mindennemű módosítását.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745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c) Állítása szerint a magyar kisebbséget elnyomják az új államokban.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44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d) Állítása szerint a vitatott területeken népszavazást kellene tartani.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7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e) Állítása szerint a megállapított határok megfelelnek a néprajzi helyzetnek.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573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f) Állítása szerint a határváltozások gazdasági nehézséget okoznak mindegyik félnek.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897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g) Állítása szerint a vitatkozó felek közös elvi alapja a népszuverenitás (a népek önrendelkezése) lehetne.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43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h) Állítása szerint a revíziós törekvések nem jogszerűtlenek.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 </a:t>
                      </a:r>
                      <a:endParaRPr lang="hu-HU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0477" y="188640"/>
            <a:ext cx="87129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Állapítsa meg, melyik forrásszövegre igazak az állítások! Az </a:t>
            </a:r>
            <a:r>
              <a:rPr kumimoji="0" lang="hu-HU" altLang="hu-HU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idézett szövegrészletek</a:t>
            </a:r>
            <a:r>
              <a:rPr kumimoji="0" lang="hu-HU" altLang="hu-H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 alapján válaszoljon! Írjon X jelet a táblázat megfelelő mezőibe ! </a:t>
            </a:r>
            <a:r>
              <a:rPr kumimoji="0" lang="hu-HU" altLang="hu-H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itchFamily="34" charset="0"/>
              </a:rPr>
              <a:t>Egy sorba egy X jelet írjon!</a:t>
            </a:r>
            <a:endParaRPr kumimoji="0" lang="hu-HU" alt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Általános változások a pontozásban</a:t>
            </a:r>
          </a:p>
          <a:p>
            <a:pPr algn="just"/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1520" y="594928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i="1" dirty="0">
                <a:solidFill>
                  <a:prstClr val="black"/>
                </a:solidFill>
              </a:rPr>
              <a:t>Forráshasználat</a:t>
            </a:r>
            <a:r>
              <a:rPr lang="hu-HU" sz="2400" dirty="0">
                <a:solidFill>
                  <a:prstClr val="black"/>
                </a:solidFill>
              </a:rPr>
              <a:t> és </a:t>
            </a:r>
            <a:r>
              <a:rPr lang="hu-HU" sz="2400" i="1" dirty="0">
                <a:solidFill>
                  <a:prstClr val="black"/>
                </a:solidFill>
              </a:rPr>
              <a:t>eseményeket alakító tényezők</a:t>
            </a:r>
            <a:r>
              <a:rPr lang="hu-HU" sz="2400" dirty="0">
                <a:solidFill>
                  <a:prstClr val="black"/>
                </a:solidFill>
              </a:rPr>
              <a:t>: egy-egy </a:t>
            </a:r>
            <a:r>
              <a:rPr lang="hu-HU" sz="2400" dirty="0" err="1">
                <a:solidFill>
                  <a:prstClr val="black"/>
                </a:solidFill>
              </a:rPr>
              <a:t>item</a:t>
            </a:r>
            <a:r>
              <a:rPr lang="hu-HU" sz="2400" dirty="0">
                <a:solidFill>
                  <a:prstClr val="black"/>
                </a:solidFill>
              </a:rPr>
              <a:t> 3 pontos lesz (rögzítés 1 pont, megállapítás 2 pont)</a:t>
            </a:r>
          </a:p>
        </p:txBody>
      </p:sp>
      <p:sp>
        <p:nvSpPr>
          <p:cNvPr id="4" name="Téglalap 3"/>
          <p:cNvSpPr/>
          <p:nvPr/>
        </p:nvSpPr>
        <p:spPr>
          <a:xfrm>
            <a:off x="251520" y="5013175"/>
            <a:ext cx="8471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i="1" dirty="0">
                <a:solidFill>
                  <a:prstClr val="black"/>
                </a:solidFill>
              </a:rPr>
              <a:t>Műveleti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r>
              <a:rPr lang="hu-HU" sz="2400" i="1" dirty="0">
                <a:solidFill>
                  <a:prstClr val="black"/>
                </a:solidFill>
              </a:rPr>
              <a:t>pontok</a:t>
            </a:r>
            <a:r>
              <a:rPr lang="hu-HU" sz="2400" dirty="0">
                <a:solidFill>
                  <a:prstClr val="black"/>
                </a:solidFill>
              </a:rPr>
              <a:t> megszűnnek: nincsenek nem adható pontszámok</a:t>
            </a:r>
          </a:p>
        </p:txBody>
      </p:sp>
      <p:sp>
        <p:nvSpPr>
          <p:cNvPr id="5" name="Téglalap 4"/>
          <p:cNvSpPr/>
          <p:nvPr/>
        </p:nvSpPr>
        <p:spPr>
          <a:xfrm>
            <a:off x="236356" y="3861048"/>
            <a:ext cx="8324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400" i="1" dirty="0">
                <a:solidFill>
                  <a:prstClr val="black"/>
                </a:solidFill>
              </a:rPr>
              <a:t>Megszerkesztettség</a:t>
            </a:r>
            <a:r>
              <a:rPr lang="hu-HU" sz="2400" dirty="0">
                <a:solidFill>
                  <a:prstClr val="black"/>
                </a:solidFill>
              </a:rPr>
              <a:t>, </a:t>
            </a:r>
            <a:r>
              <a:rPr lang="hu-HU" sz="2400" i="1" dirty="0">
                <a:solidFill>
                  <a:prstClr val="black"/>
                </a:solidFill>
              </a:rPr>
              <a:t>nyelvhelyesség</a:t>
            </a:r>
            <a:r>
              <a:rPr lang="hu-HU" sz="2400" dirty="0">
                <a:solidFill>
                  <a:prstClr val="black"/>
                </a:solidFill>
              </a:rPr>
              <a:t> és </a:t>
            </a:r>
            <a:r>
              <a:rPr lang="hu-HU" sz="2400" i="1" dirty="0">
                <a:solidFill>
                  <a:prstClr val="black"/>
                </a:solidFill>
              </a:rPr>
              <a:t>szaknyelv</a:t>
            </a:r>
            <a:r>
              <a:rPr lang="hu-HU" sz="2400" dirty="0">
                <a:solidFill>
                  <a:prstClr val="black"/>
                </a:solidFill>
              </a:rPr>
              <a:t> összevonva, súlyuk csökken</a:t>
            </a:r>
          </a:p>
        </p:txBody>
      </p:sp>
      <p:sp>
        <p:nvSpPr>
          <p:cNvPr id="6" name="Téglalap 5"/>
          <p:cNvSpPr/>
          <p:nvPr/>
        </p:nvSpPr>
        <p:spPr>
          <a:xfrm>
            <a:off x="323527" y="1628800"/>
            <a:ext cx="7560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2400" i="1" dirty="0">
                <a:solidFill>
                  <a:prstClr val="black"/>
                </a:solidFill>
              </a:rPr>
              <a:t>Feladatmegértés</a:t>
            </a:r>
            <a:r>
              <a:rPr lang="hu-HU" sz="2400" dirty="0">
                <a:solidFill>
                  <a:prstClr val="black"/>
                </a:solidFill>
              </a:rPr>
              <a:t> minden esszénél 2 pont: ha a forráshasználatra és az eseményeket alakító tényezőkre	</a:t>
            </a:r>
          </a:p>
          <a:p>
            <a:pPr lvl="0" algn="just"/>
            <a:r>
              <a:rPr lang="hu-HU" sz="2400" dirty="0">
                <a:solidFill>
                  <a:prstClr val="black"/>
                </a:solidFill>
              </a:rPr>
              <a:t>	0 pont			→	0 pont</a:t>
            </a:r>
          </a:p>
          <a:p>
            <a:pPr lvl="0" algn="just"/>
            <a:r>
              <a:rPr lang="hu-HU" sz="2400" dirty="0">
                <a:solidFill>
                  <a:prstClr val="black"/>
                </a:solidFill>
              </a:rPr>
              <a:t>	felénél kevesebb pont	→	1 pont				felénél több pont	 → 	2 pont</a:t>
            </a:r>
          </a:p>
        </p:txBody>
      </p:sp>
    </p:spTree>
    <p:extLst>
      <p:ext uri="{BB962C8B-B14F-4D97-AF65-F5344CB8AC3E}">
        <p14:creationId xmlns:p14="http://schemas.microsoft.com/office/powerpoint/2010/main" val="23218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54604"/>
              </p:ext>
            </p:extLst>
          </p:nvPr>
        </p:nvGraphicFramePr>
        <p:xfrm>
          <a:off x="395536" y="1628800"/>
          <a:ext cx="8424936" cy="29260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376264"/>
                <a:gridCol w="5256584"/>
                <a:gridCol w="79208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Feladatmegértés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globális értékelés</a:t>
                      </a:r>
                      <a:endParaRPr lang="hu-H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0" dirty="0">
                          <a:effectLst/>
                        </a:rPr>
                        <a:t>2</a:t>
                      </a:r>
                      <a:endParaRPr lang="hu-HU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Tér és idő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T</a:t>
                      </a:r>
                      <a:endParaRPr lang="hu-H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Kommunikáció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K1</a:t>
                      </a:r>
                      <a:r>
                        <a:rPr lang="hu-HU" sz="2400" dirty="0">
                          <a:effectLst/>
                        </a:rPr>
                        <a:t> általános és konkrét fogalmak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K2</a:t>
                      </a:r>
                      <a:r>
                        <a:rPr lang="hu-HU" sz="2400" dirty="0">
                          <a:effectLst/>
                        </a:rPr>
                        <a:t> nyelvhelyesség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2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Forrás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F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Események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E1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E2</a:t>
                      </a:r>
                      <a:r>
                        <a:rPr lang="hu-HU" sz="2400" dirty="0">
                          <a:effectLst/>
                        </a:rPr>
                        <a:t> rögzítés (1), megállapítás (2)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3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Összesen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17</a:t>
                      </a:r>
                      <a:endParaRPr lang="hu-H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93639" y="476672"/>
            <a:ext cx="35605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homa" pitchFamily="34" charset="0"/>
              </a:rPr>
              <a:t>Középszint, rövid esszé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ahoma" pitchFamily="34" charset="0"/>
              </a:rPr>
              <a:t>1 forrás + 2 esemény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41277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/>
              <a:t>A feladat az első világháborúval kapcsolatos. </a:t>
            </a:r>
            <a:endParaRPr lang="hu-HU" dirty="0"/>
          </a:p>
          <a:p>
            <a:pPr algn="just"/>
            <a:r>
              <a:rPr lang="hu-HU" b="1" dirty="0"/>
              <a:t>Mutassa be a forrás és ismeretei segítségével az Osztrák–Magyar Monarchia hadba lépésének körülményeit! </a:t>
            </a:r>
            <a:r>
              <a:rPr lang="hu-HU" dirty="0"/>
              <a:t>(A hadműveletekről nem kell írnia.) </a:t>
            </a:r>
            <a:r>
              <a:rPr lang="hu-HU" i="1" dirty="0"/>
              <a:t>Használja a középiskolai történelem atlaszt!</a:t>
            </a:r>
            <a:r>
              <a:rPr lang="hu-HU" b="1" dirty="0"/>
              <a:t> (rövid)</a:t>
            </a:r>
            <a:endParaRPr lang="hu-HU" dirty="0"/>
          </a:p>
          <a:p>
            <a:r>
              <a:rPr lang="hu-HU" b="1" dirty="0"/>
              <a:t> </a:t>
            </a:r>
            <a:endParaRPr lang="hu-HU" dirty="0"/>
          </a:p>
          <a:p>
            <a:pPr algn="just"/>
            <a:r>
              <a:rPr lang="hu-HU" dirty="0"/>
              <a:t>„Az a rendelkezésem, amellyel Boszniában és Hercegovinában teljesített </a:t>
            </a:r>
            <a:r>
              <a:rPr lang="hu-HU" dirty="0" err="1"/>
              <a:t>háromévtizedes</a:t>
            </a:r>
            <a:r>
              <a:rPr lang="hu-HU" dirty="0"/>
              <a:t> áldásos békemunka után ezekre az országokra kiterjesztettem uralkodói jogaimat [vagyis 1908-ban Bosznia–Hercegovina a Monarchia része lett], Szerbiában a féktelen szenvedély és elkeseredett gyűlölet kitöréseivel fogadtatott […]. […] Nem teljesült az a reménység, hogy a szerb királyság méltányolni fogja kormányomnak hosszú tűrését és békeszeretetét […]. Mindig magasabb hullámokat vet az Ellenem és Házam ellen érzett gyűlölet. Mindig leplezetlenebbül lép előtérbe az a törekvés, amely Ausztria-Magyarországgal elválaszthatatlanul egybetartozó [szerbek lakta] területek elszakítására irányul.” </a:t>
            </a:r>
            <a:r>
              <a:rPr lang="hu-HU" i="1" dirty="0"/>
              <a:t>(Ferenc József „Népeimhez” című kiáltványa, amely a hadüzenet napján jelent meg)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55776" y="332656"/>
            <a:ext cx="364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Változások a javításban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807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21564"/>
              </p:ext>
            </p:extLst>
          </p:nvPr>
        </p:nvGraphicFramePr>
        <p:xfrm>
          <a:off x="35496" y="692696"/>
          <a:ext cx="9108504" cy="61905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96144"/>
                <a:gridCol w="7200800"/>
                <a:gridCol w="611560"/>
              </a:tblGrid>
              <a:tr h="13141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Műveletek tartalmak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Pont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  <a:tr h="45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Feladatmegértés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A vizsgázó alapvetően az első világháború kirobbanásának körülményeit (az Osztrák–Magyar Monarchia hadba lépését) mutatja be. A válasz a forrás felhasználásával lényegi összefüggéseket tár fel.</a:t>
                      </a:r>
                      <a:endParaRPr lang="hu-H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0–2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Tájékozódás térben és időben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T</a:t>
                      </a:r>
                      <a:r>
                        <a:rPr lang="hu-HU" sz="1300" dirty="0">
                          <a:effectLst/>
                        </a:rPr>
                        <a:t> Rögzíti, hogy a Monarchia trónörököse (Ferenc Ferdinánd) ellen Szarajevóban / Bosznia Hercegovinában követtek el merényletet, és a hadüzenetre 1914 nyarán (július 28-án) került sor.</a:t>
                      </a:r>
                      <a:endParaRPr lang="hu-H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0–2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  <a:tr h="4041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Kommunikáció, a szaknyelv alkalmazása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K1</a:t>
                      </a:r>
                      <a:r>
                        <a:rPr lang="hu-HU" sz="1300" dirty="0">
                          <a:effectLst/>
                        </a:rPr>
                        <a:t> Szakszerűen használja a következő általános és konkrét történelmi fogalmakat: pl. merénylet, ultimátum, hadüzenet, világháború.</a:t>
                      </a:r>
                      <a:endParaRPr lang="hu-H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0–2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  <a:tr h="40414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K2</a:t>
                      </a:r>
                      <a:r>
                        <a:rPr lang="hu-HU" sz="1300" dirty="0">
                          <a:effectLst/>
                        </a:rPr>
                        <a:t> A kifejtés mondatokból áll, és a szöveg logikusan felépített. A válasz nem tartalmaz súlyos nyelvhelyességi vagy helyesírási hibát.</a:t>
                      </a:r>
                      <a:endParaRPr lang="hu-H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0–2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  <a:tr h="1271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Ismeretszerzés, a források használata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F</a:t>
                      </a:r>
                      <a:r>
                        <a:rPr lang="hu-HU" sz="1300" dirty="0">
                          <a:effectLst/>
                        </a:rPr>
                        <a:t> Rögzíti a forrás egy lényegi elemét (pl. a Monarchia és Szerbia között Bosznia–Hercegovina annektálása miatt alakult ki ellentét, Ferenc József a szerbek ellenséges magatartásával indokolta a két ország között kialakult feszültséget, veszélyben látta a Monarchia területi egységét), és tesz egy érdemi megállapítást erre vonatkozóan (pl. a Monarchia megakadályozta a balkáni szerb terjeszkedést / a délszláv államszövetség létrehozását, Ferenc József a szerb kormányra hárította a felelősséget a háború kirobbanása miatt, a szerb nacionalizmust tette felelőssé a háborúért).</a:t>
                      </a:r>
                      <a:endParaRPr lang="hu-H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0–3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  <a:tr h="86409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Eseményeket alakító tényezők feltárása, kritikai és problémaközpontú gondolkodás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E1</a:t>
                      </a:r>
                      <a:r>
                        <a:rPr lang="hu-HU" sz="1300" dirty="0">
                          <a:effectLst/>
                        </a:rPr>
                        <a:t> Rögzíti a Monarchia trónörökösének (Ferenc Ferdinándnak) a meggyilkolását, és tesz egy érdemi megállapítást erre vonatkozóan (pl. a trónörökös egy hadgyakorlatot tekintett meg, a merénylet mögött szerb nacionalisták álltak, a merénylet után a Monarchia ultimátumot adott Szerbiának / Szerbia függetlenségét sértő követeléseket fogalmazott meg).</a:t>
                      </a:r>
                      <a:endParaRPr lang="hu-H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0–3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  <a:tr h="10801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E2</a:t>
                      </a:r>
                      <a:r>
                        <a:rPr lang="hu-HU" sz="1300" dirty="0">
                          <a:effectLst/>
                        </a:rPr>
                        <a:t> Rögzíti, hogy a Monarchia hadat üzent Szerbiának, és tesz egy érdemi megállapítást erre vonatkozóan (pl. Szerbia visszautasította a függetlenségét sértő ultimátumot, Tisza István / a magyar kormány kezdetben elutasította a hadüzenetet, a hadüzenet kérdésében az uralkodóé volt a döntő szó, a Monarchiát Németország biztatta a hadüzenetre, Oroszország a támogatásáról biztatta Szerbiát, az európai hatalmak néhány héten belül hadat üzentek egymásnak, a szövetségi rendszerek szembenállása miatt kirobbant az első világháború).</a:t>
                      </a:r>
                      <a:endParaRPr lang="hu-HU" sz="13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0–3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  <a:tr h="26674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i="1" dirty="0">
                          <a:effectLst/>
                        </a:rPr>
                        <a:t>Ugyanaz a válasz nem fogadható el két külön tartalmi elem (forráshasználat, eseményeket alakító tényezők) pontozásánál is.</a:t>
                      </a:r>
                      <a:endParaRPr lang="hu-HU" sz="13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3141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A FELADATBAN ELÉRHETŐ VIZSGAPONTSZÁM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17</a:t>
                      </a:r>
                      <a:endParaRPr lang="hu-HU" sz="13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797" marR="32797" marT="0" marB="0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339752" y="78073"/>
            <a:ext cx="485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/>
              <a:t>Itemek</a:t>
            </a:r>
            <a:r>
              <a:rPr lang="hu-HU" sz="2800" b="1" dirty="0" smtClean="0"/>
              <a:t> jelölése a pontozólapon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4329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5224</Words>
  <Application>Microsoft Office PowerPoint</Application>
  <PresentationFormat>Diavetítés a képernyőre (4:3 oldalarány)</PresentationFormat>
  <Paragraphs>746</Paragraphs>
  <Slides>39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Szabolcs</dc:creator>
  <cp:lastModifiedBy>Tobak Mária</cp:lastModifiedBy>
  <cp:revision>37</cp:revision>
  <dcterms:created xsi:type="dcterms:W3CDTF">2016-09-17T11:41:10Z</dcterms:created>
  <dcterms:modified xsi:type="dcterms:W3CDTF">2016-11-17T12:19:36Z</dcterms:modified>
</cp:coreProperties>
</file>